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379" r:id="rId3"/>
    <p:sldId id="334" r:id="rId4"/>
    <p:sldId id="336" r:id="rId5"/>
    <p:sldId id="339" r:id="rId6"/>
    <p:sldId id="338" r:id="rId7"/>
    <p:sldId id="340" r:id="rId8"/>
    <p:sldId id="341" r:id="rId9"/>
    <p:sldId id="342" r:id="rId10"/>
    <p:sldId id="344" r:id="rId11"/>
    <p:sldId id="345" r:id="rId12"/>
    <p:sldId id="346" r:id="rId13"/>
    <p:sldId id="347" r:id="rId14"/>
    <p:sldId id="349" r:id="rId15"/>
    <p:sldId id="352" r:id="rId16"/>
    <p:sldId id="350" r:id="rId17"/>
    <p:sldId id="351" r:id="rId18"/>
    <p:sldId id="353" r:id="rId19"/>
    <p:sldId id="356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70" r:id="rId31"/>
    <p:sldId id="373" r:id="rId32"/>
    <p:sldId id="375" r:id="rId33"/>
    <p:sldId id="376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19" r:id="rId74"/>
    <p:sldId id="420" r:id="rId75"/>
    <p:sldId id="421" r:id="rId76"/>
    <p:sldId id="422" r:id="rId77"/>
    <p:sldId id="377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9D71D-3285-439C-8D04-537D173F4C9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5797598-F0B3-4265-8BF0-5AE043C67E45}">
      <dgm:prSet phldrT="[텍스트]"/>
      <dgm:spPr>
        <a:ln>
          <a:solidFill>
            <a:srgbClr val="C00000"/>
          </a:solidFill>
        </a:ln>
      </dgm:spPr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Mutation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3955263B-7131-4642-ACC3-B0321F80E320}" type="parTrans" cxnId="{6A11E6EB-21D4-4782-BC82-B0FF3BF4A7E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E95B2A61-32E5-480C-920E-FD585096A089}" type="sibTrans" cxnId="{6A11E6EB-21D4-4782-BC82-B0FF3BF4A7E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D7C043A4-67C0-4637-8781-B4B756271695}">
      <dgm:prSet phldrT="[텍스트]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Chromosome Mutation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0A440558-1AA1-4859-B133-C86C64AB2BEA}" type="parTrans" cxnId="{2D4FBFDC-F51E-441F-9583-DD232066425E}">
      <dgm:prSet/>
      <dgm:spPr>
        <a:ln>
          <a:solidFill>
            <a:srgbClr val="C00000"/>
          </a:solidFill>
        </a:ln>
      </dgm:spPr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188F8E33-7C20-46AD-A3B5-258D1942D763}" type="sibTrans" cxnId="{2D4FBFDC-F51E-441F-9583-DD232066425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50AB833E-556F-4D80-8D79-8F58780A266B}">
      <dgm:prSet phldrT="[텍스트]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Deletion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AE3FC12D-A2D6-4945-AD3C-4229B4510525}" type="parTrans" cxnId="{AFC2DE5C-9919-44AB-9A16-82611E15374B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C40C30EC-D63F-49A1-84E4-F1BCAEE9D064}" type="sibTrans" cxnId="{AFC2DE5C-9919-44AB-9A16-82611E15374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2CBEF797-9282-439E-99EB-73F7DCC84F20}">
      <dgm:prSet phldrT="[텍스트]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Inversion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431A366F-D297-49B0-B462-D9464693B273}" type="parTrans" cxnId="{7363B905-0436-489D-B695-CA86BA145E7C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E8A4886E-F987-491C-AAEF-24BE17667338}" type="sibTrans" cxnId="{7363B905-0436-489D-B695-CA86BA145E7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FA471282-DDEB-41F4-96DB-89BB7B5A2D75}">
      <dgm:prSet phldrT="[텍스트]"/>
      <dgm:spPr/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Gene Mutation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0C53192D-3033-4C84-9D5D-4B3CFB79A537}" type="parTrans" cxnId="{A6DB454C-292B-4FCB-BC40-60E21F93F8EA}">
      <dgm:prSet/>
      <dgm:spPr>
        <a:ln>
          <a:solidFill>
            <a:srgbClr val="C00000"/>
          </a:solidFill>
        </a:ln>
      </dgm:spPr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001D2391-848F-4732-B23B-E3E1568FF87E}" type="sibTrans" cxnId="{A6DB454C-292B-4FCB-BC40-60E21F93F8EA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6955F6B9-B956-4982-A4FD-7CDA91A8271F}">
      <dgm:prSet phldrT="[텍스트]"/>
      <dgm:spPr>
        <a:ln>
          <a:solidFill>
            <a:srgbClr val="FFC000"/>
          </a:solidFill>
        </a:ln>
      </dgm:spPr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Substitution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96AA03C6-FA39-4242-99B6-E0EC99364182}" type="parTrans" cxnId="{1DB09963-9DD6-4949-9AD1-90B677090E71}">
      <dgm:prSet/>
      <dgm:spPr>
        <a:ln>
          <a:solidFill>
            <a:srgbClr val="FFC000"/>
          </a:solidFill>
        </a:ln>
      </dgm:spPr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ACD22BF7-C878-45DA-B387-1622E7D65D57}" type="sibTrans" cxnId="{1DB09963-9DD6-4949-9AD1-90B677090E7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3DDB1E25-F116-41FE-9CE8-594D25B21F9D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Duplication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91D59C4D-27AA-475E-AF1D-181BCB92CC85}" type="parTrans" cxnId="{F0D0E066-F8C9-4A3D-A938-DBA8441F2BCA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32D5BCD5-5914-4EC0-93DD-B3A6D33CF390}" type="sibTrans" cxnId="{F0D0E066-F8C9-4A3D-A938-DBA8441F2BCA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D1DBF436-220F-4873-9D46-9B69ECDD159B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Translocation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517C6866-7EC8-4F44-AA42-7F6347B5E0CA}" type="parTrans" cxnId="{9029176A-BC75-4E2A-A3D7-F84322F3FB6A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09B075E7-2770-443E-91F2-24990BA92752}" type="sibTrans" cxnId="{9029176A-BC75-4E2A-A3D7-F84322F3FB6A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F8036A4B-EBC1-427B-B381-D592131AEF1F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Nondisjunction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A50CB77A-1ADF-4AD5-A33D-3838C7422506}" type="parTrans" cxnId="{0841B4F3-D840-458F-B234-3CDB145A5534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3872A187-AC0F-4D9C-9184-B22B4D9493D1}" type="sibTrans" cxnId="{0841B4F3-D840-458F-B234-3CDB145A5534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748C1B9C-9495-4EC9-AAF5-E0F44C20C236}">
      <dgm:prSet/>
      <dgm:spPr>
        <a:ln>
          <a:solidFill>
            <a:srgbClr val="FFC000"/>
          </a:solidFill>
        </a:ln>
      </dgm:spPr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Point Mutation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95EFF9FD-CE29-46D4-8A19-08B5A3A5F8B0}" type="parTrans" cxnId="{A8CA0D53-02A3-4C7E-9F45-4462E9EEBF7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B6B08A87-596C-4570-88ED-112E9A7E51BC}" type="sibTrans" cxnId="{A8CA0D53-02A3-4C7E-9F45-4462E9EEBF7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82A427E5-8445-411C-996A-DE5B940C841E}">
      <dgm:prSet/>
      <dgm:spPr>
        <a:ln>
          <a:solidFill>
            <a:srgbClr val="FFC000"/>
          </a:solidFill>
        </a:ln>
      </dgm:spPr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Deletion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D7B96FAD-1BFE-49CF-92DE-F02775F86DBD}" type="parTrans" cxnId="{BD73826E-85AA-48B3-BCFB-45EDA2FED877}">
      <dgm:prSet/>
      <dgm:spPr>
        <a:ln>
          <a:solidFill>
            <a:srgbClr val="FFC000"/>
          </a:solidFill>
        </a:ln>
      </dgm:spPr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7542D0B2-E2EC-445A-8193-6E2E67E44400}" type="sibTrans" cxnId="{BD73826E-85AA-48B3-BCFB-45EDA2FED87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83F095DC-9317-498A-A751-77BF6EEF9119}">
      <dgm:prSet/>
      <dgm:spPr>
        <a:ln>
          <a:solidFill>
            <a:srgbClr val="FFC000"/>
          </a:solidFill>
        </a:ln>
      </dgm:spPr>
      <dgm:t>
        <a:bodyPr/>
        <a:lstStyle/>
        <a:p>
          <a:pPr latinLnBrk="1"/>
          <a:r>
            <a: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Insertion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7ABE038D-5967-4EEF-B582-767A93C21A2E}" type="parTrans" cxnId="{EC3033FF-1A49-40FE-9C18-A2B33FD000D4}">
      <dgm:prSet/>
      <dgm:spPr>
        <a:ln>
          <a:solidFill>
            <a:srgbClr val="FFC000"/>
          </a:solidFill>
        </a:ln>
      </dgm:spPr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99FE4C05-C9EA-4358-B965-2690DC0E574F}" type="sibTrans" cxnId="{EC3033FF-1A49-40FE-9C18-A2B33FD000D4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gm:t>
    </dgm:pt>
    <dgm:pt modelId="{E2253971-E7A1-457C-B62D-75CD6137382E}" type="pres">
      <dgm:prSet presAssocID="{AD99D71D-3285-439C-8D04-537D173F4C9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 altLang="ko-KR"/>
        </a:p>
      </dgm:t>
    </dgm:pt>
    <dgm:pt modelId="{5EE3D7F1-10E3-40C8-9800-06BA108D67E8}" type="pres">
      <dgm:prSet presAssocID="{45797598-F0B3-4265-8BF0-5AE043C67E45}" presName="hierRoot1" presStyleCnt="0"/>
      <dgm:spPr/>
    </dgm:pt>
    <dgm:pt modelId="{A06F3C6B-5B56-4024-8DF0-33B830E69F27}" type="pres">
      <dgm:prSet presAssocID="{45797598-F0B3-4265-8BF0-5AE043C67E45}" presName="composite" presStyleCnt="0"/>
      <dgm:spPr/>
    </dgm:pt>
    <dgm:pt modelId="{BE528BB0-AE1E-4EB5-A804-69235E1FD900}" type="pres">
      <dgm:prSet presAssocID="{45797598-F0B3-4265-8BF0-5AE043C67E45}" presName="background" presStyleLbl="node0" presStyleIdx="0" presStyleCnt="1"/>
      <dgm:spPr>
        <a:solidFill>
          <a:srgbClr val="C00000"/>
        </a:solidFill>
      </dgm:spPr>
    </dgm:pt>
    <dgm:pt modelId="{3500F075-D53C-4867-B02A-CAAC4B2E38D1}" type="pres">
      <dgm:prSet presAssocID="{45797598-F0B3-4265-8BF0-5AE043C67E45}" presName="text" presStyleLbl="fgAcc0" presStyleIdx="0" presStyleCnt="1" custLinFactNeighborX="-76401" custLinFactNeighborY="-780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A11A06-273E-47D6-934F-01B26C9FC37D}" type="pres">
      <dgm:prSet presAssocID="{45797598-F0B3-4265-8BF0-5AE043C67E45}" presName="hierChild2" presStyleCnt="0"/>
      <dgm:spPr/>
    </dgm:pt>
    <dgm:pt modelId="{8739C027-444F-4DE9-94D4-A4BA45D9B53F}" type="pres">
      <dgm:prSet presAssocID="{0A440558-1AA1-4859-B133-C86C64AB2BEA}" presName="Name10" presStyleLbl="parChTrans1D2" presStyleIdx="0" presStyleCnt="2"/>
      <dgm:spPr/>
      <dgm:t>
        <a:bodyPr/>
        <a:lstStyle/>
        <a:p>
          <a:endParaRPr lang="en-US" altLang="ko-KR"/>
        </a:p>
      </dgm:t>
    </dgm:pt>
    <dgm:pt modelId="{895A38A3-8E62-4EE2-B7E5-23F64AA63409}" type="pres">
      <dgm:prSet presAssocID="{D7C043A4-67C0-4637-8781-B4B756271695}" presName="hierRoot2" presStyleCnt="0"/>
      <dgm:spPr/>
    </dgm:pt>
    <dgm:pt modelId="{FB926839-4D75-409B-9A38-C7A7AEADAF20}" type="pres">
      <dgm:prSet presAssocID="{D7C043A4-67C0-4637-8781-B4B756271695}" presName="composite2" presStyleCnt="0"/>
      <dgm:spPr/>
    </dgm:pt>
    <dgm:pt modelId="{992FB56A-39CE-4CAD-AABA-E79444806510}" type="pres">
      <dgm:prSet presAssocID="{D7C043A4-67C0-4637-8781-B4B756271695}" presName="background2" presStyleLbl="node2" presStyleIdx="0" presStyleCnt="2"/>
      <dgm:spPr>
        <a:solidFill>
          <a:schemeClr val="accent2">
            <a:lumMod val="75000"/>
          </a:schemeClr>
        </a:solidFill>
      </dgm:spPr>
    </dgm:pt>
    <dgm:pt modelId="{19924B85-11CC-44C6-8399-49AFBD664F88}" type="pres">
      <dgm:prSet presAssocID="{D7C043A4-67C0-4637-8781-B4B756271695}" presName="text2" presStyleLbl="fgAcc2" presStyleIdx="0" presStyleCnt="2" custLinFactNeighborX="-56389" custLinFactNeighborY="-71206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108A1D72-6064-42A6-B0BB-EAE32A63A08D}" type="pres">
      <dgm:prSet presAssocID="{D7C043A4-67C0-4637-8781-B4B756271695}" presName="hierChild3" presStyleCnt="0"/>
      <dgm:spPr/>
    </dgm:pt>
    <dgm:pt modelId="{971C91B6-762A-4299-88A4-9E33F357929D}" type="pres">
      <dgm:prSet presAssocID="{AE3FC12D-A2D6-4945-AD3C-4229B4510525}" presName="Name17" presStyleLbl="parChTrans1D3" presStyleIdx="0" presStyleCnt="6"/>
      <dgm:spPr/>
      <dgm:t>
        <a:bodyPr/>
        <a:lstStyle/>
        <a:p>
          <a:endParaRPr lang="en-US" altLang="ko-KR"/>
        </a:p>
      </dgm:t>
    </dgm:pt>
    <dgm:pt modelId="{7A7CE3B3-8E81-4090-9B09-B1394C4AE0AB}" type="pres">
      <dgm:prSet presAssocID="{50AB833E-556F-4D80-8D79-8F58780A266B}" presName="hierRoot3" presStyleCnt="0"/>
      <dgm:spPr/>
    </dgm:pt>
    <dgm:pt modelId="{71071DF6-71B5-4B6E-A0A1-51541762F949}" type="pres">
      <dgm:prSet presAssocID="{50AB833E-556F-4D80-8D79-8F58780A266B}" presName="composite3" presStyleCnt="0"/>
      <dgm:spPr/>
    </dgm:pt>
    <dgm:pt modelId="{F2B1BDAE-6D4E-4F0E-A3B1-5F012D8E5E4A}" type="pres">
      <dgm:prSet presAssocID="{50AB833E-556F-4D80-8D79-8F58780A266B}" presName="background3" presStyleLbl="node3" presStyleIdx="0" presStyleCnt="6"/>
      <dgm:spPr>
        <a:solidFill>
          <a:schemeClr val="accent2">
            <a:lumMod val="75000"/>
          </a:schemeClr>
        </a:solidFill>
      </dgm:spPr>
    </dgm:pt>
    <dgm:pt modelId="{9E817345-D4BF-4563-9B36-D403A95D4E0D}" type="pres">
      <dgm:prSet presAssocID="{50AB833E-556F-4D80-8D79-8F58780A266B}" presName="text3" presStyleLbl="fgAcc3" presStyleIdx="0" presStyleCnt="6" custLinFactX="87981" custLinFactY="73367" custLinFactNeighborX="100000" custLinFactNeighborY="100000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0BD7417A-68FC-4D58-868A-A9C04FD88D89}" type="pres">
      <dgm:prSet presAssocID="{50AB833E-556F-4D80-8D79-8F58780A266B}" presName="hierChild4" presStyleCnt="0"/>
      <dgm:spPr/>
    </dgm:pt>
    <dgm:pt modelId="{B2AF0B51-5B6D-4987-91A9-5A29CCFAA9FA}" type="pres">
      <dgm:prSet presAssocID="{431A366F-D297-49B0-B462-D9464693B273}" presName="Name17" presStyleLbl="parChTrans1D3" presStyleIdx="1" presStyleCnt="6"/>
      <dgm:spPr/>
      <dgm:t>
        <a:bodyPr/>
        <a:lstStyle/>
        <a:p>
          <a:endParaRPr lang="en-US" altLang="ko-KR"/>
        </a:p>
      </dgm:t>
    </dgm:pt>
    <dgm:pt modelId="{708BB91F-1F76-457A-8748-CA28668B69F3}" type="pres">
      <dgm:prSet presAssocID="{2CBEF797-9282-439E-99EB-73F7DCC84F20}" presName="hierRoot3" presStyleCnt="0"/>
      <dgm:spPr/>
    </dgm:pt>
    <dgm:pt modelId="{AE983973-E119-4886-A96B-49AC1B4E9042}" type="pres">
      <dgm:prSet presAssocID="{2CBEF797-9282-439E-99EB-73F7DCC84F20}" presName="composite3" presStyleCnt="0"/>
      <dgm:spPr/>
    </dgm:pt>
    <dgm:pt modelId="{AC739F05-8F5B-44B2-8400-E6FEAD3D2898}" type="pres">
      <dgm:prSet presAssocID="{2CBEF797-9282-439E-99EB-73F7DCC84F20}" presName="background3" presStyleLbl="node3" presStyleIdx="1" presStyleCnt="6"/>
      <dgm:spPr>
        <a:solidFill>
          <a:schemeClr val="accent2">
            <a:lumMod val="75000"/>
          </a:schemeClr>
        </a:solidFill>
      </dgm:spPr>
    </dgm:pt>
    <dgm:pt modelId="{36BB9044-EE66-4AA4-9050-F652136DD1E0}" type="pres">
      <dgm:prSet presAssocID="{2CBEF797-9282-439E-99EB-73F7DCC84F20}" presName="text3" presStyleLbl="fgAcc3" presStyleIdx="1" presStyleCnt="6" custLinFactNeighborX="-95156" custLinFactNeighborY="-74180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3D9E2039-04D3-40E4-A469-4015BBC6DB7F}" type="pres">
      <dgm:prSet presAssocID="{2CBEF797-9282-439E-99EB-73F7DCC84F20}" presName="hierChild4" presStyleCnt="0"/>
      <dgm:spPr/>
    </dgm:pt>
    <dgm:pt modelId="{58F2C26F-62C6-452F-8858-A469D66006F2}" type="pres">
      <dgm:prSet presAssocID="{517C6866-7EC8-4F44-AA42-7F6347B5E0CA}" presName="Name17" presStyleLbl="parChTrans1D3" presStyleIdx="2" presStyleCnt="6"/>
      <dgm:spPr/>
      <dgm:t>
        <a:bodyPr/>
        <a:lstStyle/>
        <a:p>
          <a:endParaRPr lang="en-US" altLang="ko-KR"/>
        </a:p>
      </dgm:t>
    </dgm:pt>
    <dgm:pt modelId="{F05FF70C-C17E-4920-91F9-DD00F49AF038}" type="pres">
      <dgm:prSet presAssocID="{D1DBF436-220F-4873-9D46-9B69ECDD159B}" presName="hierRoot3" presStyleCnt="0"/>
      <dgm:spPr/>
    </dgm:pt>
    <dgm:pt modelId="{2F5A056C-489F-424A-B61F-4BC89EC5220D}" type="pres">
      <dgm:prSet presAssocID="{D1DBF436-220F-4873-9D46-9B69ECDD159B}" presName="composite3" presStyleCnt="0"/>
      <dgm:spPr/>
    </dgm:pt>
    <dgm:pt modelId="{25E3EEF2-4690-4453-B3F2-4E88B93E305D}" type="pres">
      <dgm:prSet presAssocID="{D1DBF436-220F-4873-9D46-9B69ECDD159B}" presName="background3" presStyleLbl="node3" presStyleIdx="2" presStyleCnt="6"/>
      <dgm:spPr>
        <a:solidFill>
          <a:schemeClr val="accent2">
            <a:lumMod val="75000"/>
          </a:schemeClr>
        </a:solidFill>
      </dgm:spPr>
    </dgm:pt>
    <dgm:pt modelId="{0B367B9C-717A-4CC4-B74B-A8BD7B1426B3}" type="pres">
      <dgm:prSet presAssocID="{D1DBF436-220F-4873-9D46-9B69ECDD159B}" presName="text3" presStyleLbl="fgAcc3" presStyleIdx="2" presStyleCnt="6" custLinFactX="-32161" custLinFactNeighborX="-100000" custLinFactNeighborY="51277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6C9E2691-5A8F-49CA-A045-DC05D98E3938}" type="pres">
      <dgm:prSet presAssocID="{D1DBF436-220F-4873-9D46-9B69ECDD159B}" presName="hierChild4" presStyleCnt="0"/>
      <dgm:spPr/>
    </dgm:pt>
    <dgm:pt modelId="{5A0E3F0B-F339-4C04-8606-D926E55E5AFE}" type="pres">
      <dgm:prSet presAssocID="{A50CB77A-1ADF-4AD5-A33D-3838C7422506}" presName="Name17" presStyleLbl="parChTrans1D3" presStyleIdx="3" presStyleCnt="6"/>
      <dgm:spPr/>
      <dgm:t>
        <a:bodyPr/>
        <a:lstStyle/>
        <a:p>
          <a:endParaRPr lang="en-US" altLang="ko-KR"/>
        </a:p>
      </dgm:t>
    </dgm:pt>
    <dgm:pt modelId="{B95A11E0-52F9-4084-B616-392F6749FFAE}" type="pres">
      <dgm:prSet presAssocID="{F8036A4B-EBC1-427B-B381-D592131AEF1F}" presName="hierRoot3" presStyleCnt="0"/>
      <dgm:spPr/>
    </dgm:pt>
    <dgm:pt modelId="{05427BF7-1092-4CEB-B87B-86E9AD9C6E1D}" type="pres">
      <dgm:prSet presAssocID="{F8036A4B-EBC1-427B-B381-D592131AEF1F}" presName="composite3" presStyleCnt="0"/>
      <dgm:spPr/>
    </dgm:pt>
    <dgm:pt modelId="{21C2CBC5-39C5-4FBD-950F-FADBEF9E05E6}" type="pres">
      <dgm:prSet presAssocID="{F8036A4B-EBC1-427B-B381-D592131AEF1F}" presName="background3" presStyleLbl="node3" presStyleIdx="3" presStyleCnt="6"/>
      <dgm:spPr>
        <a:solidFill>
          <a:schemeClr val="accent2">
            <a:lumMod val="75000"/>
          </a:schemeClr>
        </a:solidFill>
      </dgm:spPr>
    </dgm:pt>
    <dgm:pt modelId="{E251C878-3EB2-4711-A1A8-9FAE8FCBD64A}" type="pres">
      <dgm:prSet presAssocID="{F8036A4B-EBC1-427B-B381-D592131AEF1F}" presName="text3" presStyleLbl="fgAcc3" presStyleIdx="3" presStyleCnt="6" custLinFactX="-7025" custLinFactNeighborX="-100000" custLinFactNeighborY="51389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94A885DD-83AF-4D05-AE9B-6252C56DC185}" type="pres">
      <dgm:prSet presAssocID="{F8036A4B-EBC1-427B-B381-D592131AEF1F}" presName="hierChild4" presStyleCnt="0"/>
      <dgm:spPr/>
    </dgm:pt>
    <dgm:pt modelId="{B0D97AC8-F677-4FD0-A191-26349C34326E}" type="pres">
      <dgm:prSet presAssocID="{91D59C4D-27AA-475E-AF1D-181BCB92CC85}" presName="Name17" presStyleLbl="parChTrans1D3" presStyleIdx="4" presStyleCnt="6"/>
      <dgm:spPr/>
      <dgm:t>
        <a:bodyPr/>
        <a:lstStyle/>
        <a:p>
          <a:endParaRPr lang="en-US" altLang="ko-KR"/>
        </a:p>
      </dgm:t>
    </dgm:pt>
    <dgm:pt modelId="{EE1848A3-DCE1-4A12-AB21-EB512EB74091}" type="pres">
      <dgm:prSet presAssocID="{3DDB1E25-F116-41FE-9CE8-594D25B21F9D}" presName="hierRoot3" presStyleCnt="0"/>
      <dgm:spPr/>
    </dgm:pt>
    <dgm:pt modelId="{4EDDAA5E-FA87-4626-8ED8-E0CB3AA55BE3}" type="pres">
      <dgm:prSet presAssocID="{3DDB1E25-F116-41FE-9CE8-594D25B21F9D}" presName="composite3" presStyleCnt="0"/>
      <dgm:spPr/>
    </dgm:pt>
    <dgm:pt modelId="{3B509C3B-8DB6-4D7C-84A3-73F7DCA7A522}" type="pres">
      <dgm:prSet presAssocID="{3DDB1E25-F116-41FE-9CE8-594D25B21F9D}" presName="background3" presStyleLbl="node3" presStyleIdx="4" presStyleCnt="6"/>
      <dgm:spPr>
        <a:solidFill>
          <a:schemeClr val="accent2">
            <a:lumMod val="75000"/>
          </a:schemeClr>
        </a:solidFill>
      </dgm:spPr>
    </dgm:pt>
    <dgm:pt modelId="{56F7899A-D293-48C6-84A8-E13958EB8E1C}" type="pres">
      <dgm:prSet presAssocID="{3DDB1E25-F116-41FE-9CE8-594D25B21F9D}" presName="text3" presStyleLbl="fgAcc3" presStyleIdx="4" presStyleCnt="6" custLinFactX="-53401" custLinFactNeighborX="-100000" custLinFactNeighborY="-74770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4478943C-9F7E-4C25-9AB0-A2F518440046}" type="pres">
      <dgm:prSet presAssocID="{3DDB1E25-F116-41FE-9CE8-594D25B21F9D}" presName="hierChild4" presStyleCnt="0"/>
      <dgm:spPr/>
    </dgm:pt>
    <dgm:pt modelId="{C007676C-6FF3-469B-A115-AB520BDE1EDC}" type="pres">
      <dgm:prSet presAssocID="{0C53192D-3033-4C84-9D5D-4B3CFB79A537}" presName="Name10" presStyleLbl="parChTrans1D2" presStyleIdx="1" presStyleCnt="2"/>
      <dgm:spPr/>
      <dgm:t>
        <a:bodyPr/>
        <a:lstStyle/>
        <a:p>
          <a:endParaRPr lang="en-US" altLang="ko-KR"/>
        </a:p>
      </dgm:t>
    </dgm:pt>
    <dgm:pt modelId="{F858AC74-2E8A-45AE-A82C-9F64726FFC3A}" type="pres">
      <dgm:prSet presAssocID="{FA471282-DDEB-41F4-96DB-89BB7B5A2D75}" presName="hierRoot2" presStyleCnt="0"/>
      <dgm:spPr/>
    </dgm:pt>
    <dgm:pt modelId="{56826D1C-743E-40FC-B91D-9A05BF6FF3EC}" type="pres">
      <dgm:prSet presAssocID="{FA471282-DDEB-41F4-96DB-89BB7B5A2D75}" presName="composite2" presStyleCnt="0"/>
      <dgm:spPr/>
    </dgm:pt>
    <dgm:pt modelId="{E49E8831-8787-412F-A075-0AFCDB57E887}" type="pres">
      <dgm:prSet presAssocID="{FA471282-DDEB-41F4-96DB-89BB7B5A2D75}" presName="background2" presStyleLbl="node2" presStyleIdx="1" presStyleCnt="2"/>
      <dgm:spPr/>
    </dgm:pt>
    <dgm:pt modelId="{86416DAD-7E7C-4043-BC32-64154BED1339}" type="pres">
      <dgm:prSet presAssocID="{FA471282-DDEB-41F4-96DB-89BB7B5A2D75}" presName="text2" presStyleLbl="fgAcc2" presStyleIdx="1" presStyleCnt="2" custLinFactNeighborX="-99952" custLinFactNeighborY="-70926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5BBE7E13-ADBF-458B-BE93-F2B23179C60D}" type="pres">
      <dgm:prSet presAssocID="{FA471282-DDEB-41F4-96DB-89BB7B5A2D75}" presName="hierChild3" presStyleCnt="0"/>
      <dgm:spPr/>
    </dgm:pt>
    <dgm:pt modelId="{9FBCEE9A-6D2E-4DAC-A750-1F2F8DCC5526}" type="pres">
      <dgm:prSet presAssocID="{95EFF9FD-CE29-46D4-8A19-08B5A3A5F8B0}" presName="Name17" presStyleLbl="parChTrans1D3" presStyleIdx="5" presStyleCnt="6"/>
      <dgm:spPr/>
      <dgm:t>
        <a:bodyPr/>
        <a:lstStyle/>
        <a:p>
          <a:endParaRPr lang="en-US" altLang="ko-KR"/>
        </a:p>
      </dgm:t>
    </dgm:pt>
    <dgm:pt modelId="{F7EDE7CE-E246-4B69-BCD7-F9DC50C1DB69}" type="pres">
      <dgm:prSet presAssocID="{748C1B9C-9495-4EC9-AAF5-E0F44C20C236}" presName="hierRoot3" presStyleCnt="0"/>
      <dgm:spPr/>
    </dgm:pt>
    <dgm:pt modelId="{3E26E402-55F5-41CD-8046-884FF10C9E50}" type="pres">
      <dgm:prSet presAssocID="{748C1B9C-9495-4EC9-AAF5-E0F44C20C236}" presName="composite3" presStyleCnt="0"/>
      <dgm:spPr/>
    </dgm:pt>
    <dgm:pt modelId="{C06592DF-17B7-4157-B310-C8BC930F5E57}" type="pres">
      <dgm:prSet presAssocID="{748C1B9C-9495-4EC9-AAF5-E0F44C20C236}" presName="background3" presStyleLbl="node3" presStyleIdx="5" presStyleCnt="6"/>
      <dgm:spPr>
        <a:solidFill>
          <a:srgbClr val="FFC000"/>
        </a:solidFill>
      </dgm:spPr>
    </dgm:pt>
    <dgm:pt modelId="{EB80C5A3-1443-41C0-8E5E-41C4A908E4AD}" type="pres">
      <dgm:prSet presAssocID="{748C1B9C-9495-4EC9-AAF5-E0F44C20C236}" presName="text3" presStyleLbl="fgAcc3" presStyleIdx="5" presStyleCnt="6" custLinFactX="-11" custLinFactNeighborX="-100000" custLinFactNeighborY="-69511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B7E6ECAD-7A64-44CD-B1A5-41021F923525}" type="pres">
      <dgm:prSet presAssocID="{748C1B9C-9495-4EC9-AAF5-E0F44C20C236}" presName="hierChild4" presStyleCnt="0"/>
      <dgm:spPr/>
    </dgm:pt>
    <dgm:pt modelId="{7282C900-9263-4E79-8A29-A1F330684E36}" type="pres">
      <dgm:prSet presAssocID="{96AA03C6-FA39-4242-99B6-E0EC99364182}" presName="Name23" presStyleLbl="parChTrans1D4" presStyleIdx="0" presStyleCnt="3"/>
      <dgm:spPr/>
      <dgm:t>
        <a:bodyPr/>
        <a:lstStyle/>
        <a:p>
          <a:endParaRPr lang="en-US" altLang="ko-KR"/>
        </a:p>
      </dgm:t>
    </dgm:pt>
    <dgm:pt modelId="{AAACAA38-C1B2-48CD-8DB5-4AB2CD68E723}" type="pres">
      <dgm:prSet presAssocID="{6955F6B9-B956-4982-A4FD-7CDA91A8271F}" presName="hierRoot4" presStyleCnt="0"/>
      <dgm:spPr/>
    </dgm:pt>
    <dgm:pt modelId="{BD98C90A-5915-4C87-8166-560DDD2DC5BC}" type="pres">
      <dgm:prSet presAssocID="{6955F6B9-B956-4982-A4FD-7CDA91A8271F}" presName="composite4" presStyleCnt="0"/>
      <dgm:spPr/>
    </dgm:pt>
    <dgm:pt modelId="{09442E67-02DD-45F2-9FA1-FEC4835D75B8}" type="pres">
      <dgm:prSet presAssocID="{6955F6B9-B956-4982-A4FD-7CDA91A8271F}" presName="background4" presStyleLbl="node4" presStyleIdx="0" presStyleCnt="3"/>
      <dgm:spPr>
        <a:solidFill>
          <a:srgbClr val="FFC000"/>
        </a:solidFill>
      </dgm:spPr>
    </dgm:pt>
    <dgm:pt modelId="{C66A3768-5584-4A0C-85A5-DCA6A5D580E3}" type="pres">
      <dgm:prSet presAssocID="{6955F6B9-B956-4982-A4FD-7CDA91A8271F}" presName="text4" presStyleLbl="fgAcc4" presStyleIdx="0" presStyleCnt="3" custLinFactNeighborX="-92527" custLinFactNeighborY="-69272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A8E81C6B-B1BC-43D4-B8FF-597BC445F8B5}" type="pres">
      <dgm:prSet presAssocID="{6955F6B9-B956-4982-A4FD-7CDA91A8271F}" presName="hierChild5" presStyleCnt="0"/>
      <dgm:spPr/>
    </dgm:pt>
    <dgm:pt modelId="{1072F0D7-03CC-48E5-989A-0BF1203568DD}" type="pres">
      <dgm:prSet presAssocID="{D7B96FAD-1BFE-49CF-92DE-F02775F86DBD}" presName="Name23" presStyleLbl="parChTrans1D4" presStyleIdx="1" presStyleCnt="3"/>
      <dgm:spPr/>
      <dgm:t>
        <a:bodyPr/>
        <a:lstStyle/>
        <a:p>
          <a:endParaRPr lang="en-US" altLang="ko-KR"/>
        </a:p>
      </dgm:t>
    </dgm:pt>
    <dgm:pt modelId="{9D941656-FA77-4021-895D-28E192504409}" type="pres">
      <dgm:prSet presAssocID="{82A427E5-8445-411C-996A-DE5B940C841E}" presName="hierRoot4" presStyleCnt="0"/>
      <dgm:spPr/>
    </dgm:pt>
    <dgm:pt modelId="{9FC40A33-F65F-4F6E-AFE3-01383FB3FCC8}" type="pres">
      <dgm:prSet presAssocID="{82A427E5-8445-411C-996A-DE5B940C841E}" presName="composite4" presStyleCnt="0"/>
      <dgm:spPr/>
    </dgm:pt>
    <dgm:pt modelId="{70D66F3F-6D17-4AC2-9CEB-CA6807727765}" type="pres">
      <dgm:prSet presAssocID="{82A427E5-8445-411C-996A-DE5B940C841E}" presName="background4" presStyleLbl="node4" presStyleIdx="1" presStyleCnt="3"/>
      <dgm:spPr>
        <a:solidFill>
          <a:srgbClr val="FFC000"/>
        </a:solidFill>
      </dgm:spPr>
    </dgm:pt>
    <dgm:pt modelId="{7B70482E-EA50-4617-8C5B-01E7A0CD285F}" type="pres">
      <dgm:prSet presAssocID="{82A427E5-8445-411C-996A-DE5B940C841E}" presName="text4" presStyleLbl="fgAcc4" presStyleIdx="1" presStyleCnt="3" custLinFactNeighborX="60655" custLinFactNeighborY="-7006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0DE8F6-C317-4815-87F6-9BC2D716B21F}" type="pres">
      <dgm:prSet presAssocID="{82A427E5-8445-411C-996A-DE5B940C841E}" presName="hierChild5" presStyleCnt="0"/>
      <dgm:spPr/>
    </dgm:pt>
    <dgm:pt modelId="{716EF392-E98F-4E34-9255-1436B54D7D70}" type="pres">
      <dgm:prSet presAssocID="{7ABE038D-5967-4EEF-B582-767A93C21A2E}" presName="Name23" presStyleLbl="parChTrans1D4" presStyleIdx="2" presStyleCnt="3"/>
      <dgm:spPr/>
      <dgm:t>
        <a:bodyPr/>
        <a:lstStyle/>
        <a:p>
          <a:endParaRPr lang="en-US" altLang="ko-KR"/>
        </a:p>
      </dgm:t>
    </dgm:pt>
    <dgm:pt modelId="{983FF146-E388-48D3-8B5E-B805B9B62A50}" type="pres">
      <dgm:prSet presAssocID="{83F095DC-9317-498A-A751-77BF6EEF9119}" presName="hierRoot4" presStyleCnt="0"/>
      <dgm:spPr/>
    </dgm:pt>
    <dgm:pt modelId="{962A333D-0289-40DA-998E-BDA8E5202450}" type="pres">
      <dgm:prSet presAssocID="{83F095DC-9317-498A-A751-77BF6EEF9119}" presName="composite4" presStyleCnt="0"/>
      <dgm:spPr/>
    </dgm:pt>
    <dgm:pt modelId="{C20EE1DC-B909-4002-8581-5928336624A0}" type="pres">
      <dgm:prSet presAssocID="{83F095DC-9317-498A-A751-77BF6EEF9119}" presName="background4" presStyleLbl="node4" presStyleIdx="2" presStyleCnt="3"/>
      <dgm:spPr>
        <a:solidFill>
          <a:srgbClr val="FFC000"/>
        </a:solidFill>
      </dgm:spPr>
    </dgm:pt>
    <dgm:pt modelId="{1F49AC76-484C-4884-87A7-4F75F09A4185}" type="pres">
      <dgm:prSet presAssocID="{83F095DC-9317-498A-A751-77BF6EEF9119}" presName="text4" presStyleLbl="fgAcc4" presStyleIdx="2" presStyleCnt="3" custLinFactX="-100000" custLinFactNeighborX="-100690" custLinFactNeighborY="-69280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2F2D4F71-6F92-44B0-94EA-A7FF1C914521}" type="pres">
      <dgm:prSet presAssocID="{83F095DC-9317-498A-A751-77BF6EEF9119}" presName="hierChild5" presStyleCnt="0"/>
      <dgm:spPr/>
    </dgm:pt>
  </dgm:ptLst>
  <dgm:cxnLst>
    <dgm:cxn modelId="{EC3033FF-1A49-40FE-9C18-A2B33FD000D4}" srcId="{748C1B9C-9495-4EC9-AAF5-E0F44C20C236}" destId="{83F095DC-9317-498A-A751-77BF6EEF9119}" srcOrd="2" destOrd="0" parTransId="{7ABE038D-5967-4EEF-B582-767A93C21A2E}" sibTransId="{99FE4C05-C9EA-4358-B965-2690DC0E574F}"/>
    <dgm:cxn modelId="{6F974308-50DE-47FC-AF13-CAAB27BD31D4}" type="presOf" srcId="{45797598-F0B3-4265-8BF0-5AE043C67E45}" destId="{3500F075-D53C-4867-B02A-CAAC4B2E38D1}" srcOrd="0" destOrd="0" presId="urn:microsoft.com/office/officeart/2005/8/layout/hierarchy1"/>
    <dgm:cxn modelId="{CECA1D6A-432B-4863-8835-EA83F1F64E2E}" type="presOf" srcId="{7ABE038D-5967-4EEF-B582-767A93C21A2E}" destId="{716EF392-E98F-4E34-9255-1436B54D7D70}" srcOrd="0" destOrd="0" presId="urn:microsoft.com/office/officeart/2005/8/layout/hierarchy1"/>
    <dgm:cxn modelId="{61CA2E47-D1A6-4EE8-9E12-FA83518FA17B}" type="presOf" srcId="{3DDB1E25-F116-41FE-9CE8-594D25B21F9D}" destId="{56F7899A-D293-48C6-84A8-E13958EB8E1C}" srcOrd="0" destOrd="0" presId="urn:microsoft.com/office/officeart/2005/8/layout/hierarchy1"/>
    <dgm:cxn modelId="{6A11E6EB-21D4-4782-BC82-B0FF3BF4A7EC}" srcId="{AD99D71D-3285-439C-8D04-537D173F4C9C}" destId="{45797598-F0B3-4265-8BF0-5AE043C67E45}" srcOrd="0" destOrd="0" parTransId="{3955263B-7131-4642-ACC3-B0321F80E320}" sibTransId="{E95B2A61-32E5-480C-920E-FD585096A089}"/>
    <dgm:cxn modelId="{17C0A3C5-0AE3-4FAE-88BE-5B7BF929DD3E}" type="presOf" srcId="{431A366F-D297-49B0-B462-D9464693B273}" destId="{B2AF0B51-5B6D-4987-91A9-5A29CCFAA9FA}" srcOrd="0" destOrd="0" presId="urn:microsoft.com/office/officeart/2005/8/layout/hierarchy1"/>
    <dgm:cxn modelId="{5241BFDE-7AE6-4944-9EF2-22BA29363D88}" type="presOf" srcId="{0C53192D-3033-4C84-9D5D-4B3CFB79A537}" destId="{C007676C-6FF3-469B-A115-AB520BDE1EDC}" srcOrd="0" destOrd="0" presId="urn:microsoft.com/office/officeart/2005/8/layout/hierarchy1"/>
    <dgm:cxn modelId="{5B279682-B70C-4174-BDFE-9B4052275336}" type="presOf" srcId="{D7C043A4-67C0-4637-8781-B4B756271695}" destId="{19924B85-11CC-44C6-8399-49AFBD664F88}" srcOrd="0" destOrd="0" presId="urn:microsoft.com/office/officeart/2005/8/layout/hierarchy1"/>
    <dgm:cxn modelId="{D50E0535-1F09-49B6-AF5F-2D0523318274}" type="presOf" srcId="{50AB833E-556F-4D80-8D79-8F58780A266B}" destId="{9E817345-D4BF-4563-9B36-D403A95D4E0D}" srcOrd="0" destOrd="0" presId="urn:microsoft.com/office/officeart/2005/8/layout/hierarchy1"/>
    <dgm:cxn modelId="{A6DB454C-292B-4FCB-BC40-60E21F93F8EA}" srcId="{45797598-F0B3-4265-8BF0-5AE043C67E45}" destId="{FA471282-DDEB-41F4-96DB-89BB7B5A2D75}" srcOrd="1" destOrd="0" parTransId="{0C53192D-3033-4C84-9D5D-4B3CFB79A537}" sibTransId="{001D2391-848F-4732-B23B-E3E1568FF87E}"/>
    <dgm:cxn modelId="{05D54F54-A1B7-466E-9CF6-0E499CDFE05A}" type="presOf" srcId="{AD99D71D-3285-439C-8D04-537D173F4C9C}" destId="{E2253971-E7A1-457C-B62D-75CD6137382E}" srcOrd="0" destOrd="0" presId="urn:microsoft.com/office/officeart/2005/8/layout/hierarchy1"/>
    <dgm:cxn modelId="{09707593-9077-4B23-AA31-032BBCCE18CF}" type="presOf" srcId="{82A427E5-8445-411C-996A-DE5B940C841E}" destId="{7B70482E-EA50-4617-8C5B-01E7A0CD285F}" srcOrd="0" destOrd="0" presId="urn:microsoft.com/office/officeart/2005/8/layout/hierarchy1"/>
    <dgm:cxn modelId="{689539AB-D03E-4DE7-99B0-3FD33FD3911E}" type="presOf" srcId="{96AA03C6-FA39-4242-99B6-E0EC99364182}" destId="{7282C900-9263-4E79-8A29-A1F330684E36}" srcOrd="0" destOrd="0" presId="urn:microsoft.com/office/officeart/2005/8/layout/hierarchy1"/>
    <dgm:cxn modelId="{E2DCA2ED-93CD-4F0C-8E8A-48452E1312EC}" type="presOf" srcId="{0A440558-1AA1-4859-B133-C86C64AB2BEA}" destId="{8739C027-444F-4DE9-94D4-A4BA45D9B53F}" srcOrd="0" destOrd="0" presId="urn:microsoft.com/office/officeart/2005/8/layout/hierarchy1"/>
    <dgm:cxn modelId="{7D0FD077-2694-49D8-8376-0DDC5E73FCDA}" type="presOf" srcId="{2CBEF797-9282-439E-99EB-73F7DCC84F20}" destId="{36BB9044-EE66-4AA4-9050-F652136DD1E0}" srcOrd="0" destOrd="0" presId="urn:microsoft.com/office/officeart/2005/8/layout/hierarchy1"/>
    <dgm:cxn modelId="{BD73826E-85AA-48B3-BCFB-45EDA2FED877}" srcId="{748C1B9C-9495-4EC9-AAF5-E0F44C20C236}" destId="{82A427E5-8445-411C-996A-DE5B940C841E}" srcOrd="1" destOrd="0" parTransId="{D7B96FAD-1BFE-49CF-92DE-F02775F86DBD}" sibTransId="{7542D0B2-E2EC-445A-8193-6E2E67E44400}"/>
    <dgm:cxn modelId="{9029176A-BC75-4E2A-A3D7-F84322F3FB6A}" srcId="{D7C043A4-67C0-4637-8781-B4B756271695}" destId="{D1DBF436-220F-4873-9D46-9B69ECDD159B}" srcOrd="2" destOrd="0" parTransId="{517C6866-7EC8-4F44-AA42-7F6347B5E0CA}" sibTransId="{09B075E7-2770-443E-91F2-24990BA92752}"/>
    <dgm:cxn modelId="{CD412D35-F3A4-4FAD-BFF4-A0532DE4737D}" type="presOf" srcId="{AE3FC12D-A2D6-4945-AD3C-4229B4510525}" destId="{971C91B6-762A-4299-88A4-9E33F357929D}" srcOrd="0" destOrd="0" presId="urn:microsoft.com/office/officeart/2005/8/layout/hierarchy1"/>
    <dgm:cxn modelId="{2912A398-C860-4217-A873-6708ACFB95FB}" type="presOf" srcId="{F8036A4B-EBC1-427B-B381-D592131AEF1F}" destId="{E251C878-3EB2-4711-A1A8-9FAE8FCBD64A}" srcOrd="0" destOrd="0" presId="urn:microsoft.com/office/officeart/2005/8/layout/hierarchy1"/>
    <dgm:cxn modelId="{93A10EC5-E33C-4ECD-A360-493876FB236C}" type="presOf" srcId="{D1DBF436-220F-4873-9D46-9B69ECDD159B}" destId="{0B367B9C-717A-4CC4-B74B-A8BD7B1426B3}" srcOrd="0" destOrd="0" presId="urn:microsoft.com/office/officeart/2005/8/layout/hierarchy1"/>
    <dgm:cxn modelId="{C86E7EDD-D63D-4CA5-BAFB-0770702CD8FD}" type="presOf" srcId="{517C6866-7EC8-4F44-AA42-7F6347B5E0CA}" destId="{58F2C26F-62C6-452F-8858-A469D66006F2}" srcOrd="0" destOrd="0" presId="urn:microsoft.com/office/officeart/2005/8/layout/hierarchy1"/>
    <dgm:cxn modelId="{1DB09963-9DD6-4949-9AD1-90B677090E71}" srcId="{748C1B9C-9495-4EC9-AAF5-E0F44C20C236}" destId="{6955F6B9-B956-4982-A4FD-7CDA91A8271F}" srcOrd="0" destOrd="0" parTransId="{96AA03C6-FA39-4242-99B6-E0EC99364182}" sibTransId="{ACD22BF7-C878-45DA-B387-1622E7D65D57}"/>
    <dgm:cxn modelId="{F8FA23B0-5C70-4B13-8456-E0E82AE078F6}" type="presOf" srcId="{A50CB77A-1ADF-4AD5-A33D-3838C7422506}" destId="{5A0E3F0B-F339-4C04-8606-D926E55E5AFE}" srcOrd="0" destOrd="0" presId="urn:microsoft.com/office/officeart/2005/8/layout/hierarchy1"/>
    <dgm:cxn modelId="{F67826F0-7527-4DC3-9CD0-15C680784844}" type="presOf" srcId="{748C1B9C-9495-4EC9-AAF5-E0F44C20C236}" destId="{EB80C5A3-1443-41C0-8E5E-41C4A908E4AD}" srcOrd="0" destOrd="0" presId="urn:microsoft.com/office/officeart/2005/8/layout/hierarchy1"/>
    <dgm:cxn modelId="{0841B4F3-D840-458F-B234-3CDB145A5534}" srcId="{D7C043A4-67C0-4637-8781-B4B756271695}" destId="{F8036A4B-EBC1-427B-B381-D592131AEF1F}" srcOrd="3" destOrd="0" parTransId="{A50CB77A-1ADF-4AD5-A33D-3838C7422506}" sibTransId="{3872A187-AC0F-4D9C-9184-B22B4D9493D1}"/>
    <dgm:cxn modelId="{ADB51358-0E13-416B-B626-D8C40094C374}" type="presOf" srcId="{91D59C4D-27AA-475E-AF1D-181BCB92CC85}" destId="{B0D97AC8-F677-4FD0-A191-26349C34326E}" srcOrd="0" destOrd="0" presId="urn:microsoft.com/office/officeart/2005/8/layout/hierarchy1"/>
    <dgm:cxn modelId="{F040F741-545B-4B23-B116-ED60E42133DA}" type="presOf" srcId="{D7B96FAD-1BFE-49CF-92DE-F02775F86DBD}" destId="{1072F0D7-03CC-48E5-989A-0BF1203568DD}" srcOrd="0" destOrd="0" presId="urn:microsoft.com/office/officeart/2005/8/layout/hierarchy1"/>
    <dgm:cxn modelId="{C2403A83-8BFA-476B-AE39-D7702FEFA883}" type="presOf" srcId="{83F095DC-9317-498A-A751-77BF6EEF9119}" destId="{1F49AC76-484C-4884-87A7-4F75F09A4185}" srcOrd="0" destOrd="0" presId="urn:microsoft.com/office/officeart/2005/8/layout/hierarchy1"/>
    <dgm:cxn modelId="{ECF0A3A9-9627-4F2F-896C-7CAE5C58E8A0}" type="presOf" srcId="{6955F6B9-B956-4982-A4FD-7CDA91A8271F}" destId="{C66A3768-5584-4A0C-85A5-DCA6A5D580E3}" srcOrd="0" destOrd="0" presId="urn:microsoft.com/office/officeart/2005/8/layout/hierarchy1"/>
    <dgm:cxn modelId="{2D4FBFDC-F51E-441F-9583-DD232066425E}" srcId="{45797598-F0B3-4265-8BF0-5AE043C67E45}" destId="{D7C043A4-67C0-4637-8781-B4B756271695}" srcOrd="0" destOrd="0" parTransId="{0A440558-1AA1-4859-B133-C86C64AB2BEA}" sibTransId="{188F8E33-7C20-46AD-A3B5-258D1942D763}"/>
    <dgm:cxn modelId="{A8CA0D53-02A3-4C7E-9F45-4462E9EEBF7E}" srcId="{FA471282-DDEB-41F4-96DB-89BB7B5A2D75}" destId="{748C1B9C-9495-4EC9-AAF5-E0F44C20C236}" srcOrd="0" destOrd="0" parTransId="{95EFF9FD-CE29-46D4-8A19-08B5A3A5F8B0}" sibTransId="{B6B08A87-596C-4570-88ED-112E9A7E51BC}"/>
    <dgm:cxn modelId="{7363B905-0436-489D-B695-CA86BA145E7C}" srcId="{D7C043A4-67C0-4637-8781-B4B756271695}" destId="{2CBEF797-9282-439E-99EB-73F7DCC84F20}" srcOrd="1" destOrd="0" parTransId="{431A366F-D297-49B0-B462-D9464693B273}" sibTransId="{E8A4886E-F987-491C-AAEF-24BE17667338}"/>
    <dgm:cxn modelId="{AFC2DE5C-9919-44AB-9A16-82611E15374B}" srcId="{D7C043A4-67C0-4637-8781-B4B756271695}" destId="{50AB833E-556F-4D80-8D79-8F58780A266B}" srcOrd="0" destOrd="0" parTransId="{AE3FC12D-A2D6-4945-AD3C-4229B4510525}" sibTransId="{C40C30EC-D63F-49A1-84E4-F1BCAEE9D064}"/>
    <dgm:cxn modelId="{F0D0E066-F8C9-4A3D-A938-DBA8441F2BCA}" srcId="{D7C043A4-67C0-4637-8781-B4B756271695}" destId="{3DDB1E25-F116-41FE-9CE8-594D25B21F9D}" srcOrd="4" destOrd="0" parTransId="{91D59C4D-27AA-475E-AF1D-181BCB92CC85}" sibTransId="{32D5BCD5-5914-4EC0-93DD-B3A6D33CF390}"/>
    <dgm:cxn modelId="{5E8949FE-80D1-447E-A7C1-13FF9DB941BE}" type="presOf" srcId="{95EFF9FD-CE29-46D4-8A19-08B5A3A5F8B0}" destId="{9FBCEE9A-6D2E-4DAC-A750-1F2F8DCC5526}" srcOrd="0" destOrd="0" presId="urn:microsoft.com/office/officeart/2005/8/layout/hierarchy1"/>
    <dgm:cxn modelId="{B3D5B9EF-B831-4AA8-8B30-901F89B7377D}" type="presOf" srcId="{FA471282-DDEB-41F4-96DB-89BB7B5A2D75}" destId="{86416DAD-7E7C-4043-BC32-64154BED1339}" srcOrd="0" destOrd="0" presId="urn:microsoft.com/office/officeart/2005/8/layout/hierarchy1"/>
    <dgm:cxn modelId="{DDBB0C6F-322C-479F-99C5-AC8AE8F55A62}" type="presParOf" srcId="{E2253971-E7A1-457C-B62D-75CD6137382E}" destId="{5EE3D7F1-10E3-40C8-9800-06BA108D67E8}" srcOrd="0" destOrd="0" presId="urn:microsoft.com/office/officeart/2005/8/layout/hierarchy1"/>
    <dgm:cxn modelId="{6E2A2330-A48A-455F-9A11-927D1E1D867A}" type="presParOf" srcId="{5EE3D7F1-10E3-40C8-9800-06BA108D67E8}" destId="{A06F3C6B-5B56-4024-8DF0-33B830E69F27}" srcOrd="0" destOrd="0" presId="urn:microsoft.com/office/officeart/2005/8/layout/hierarchy1"/>
    <dgm:cxn modelId="{3273937C-3D3C-4680-A3C6-FCE448780FC3}" type="presParOf" srcId="{A06F3C6B-5B56-4024-8DF0-33B830E69F27}" destId="{BE528BB0-AE1E-4EB5-A804-69235E1FD900}" srcOrd="0" destOrd="0" presId="urn:microsoft.com/office/officeart/2005/8/layout/hierarchy1"/>
    <dgm:cxn modelId="{6E1584FE-1BD3-4368-A632-CEC3A6675914}" type="presParOf" srcId="{A06F3C6B-5B56-4024-8DF0-33B830E69F27}" destId="{3500F075-D53C-4867-B02A-CAAC4B2E38D1}" srcOrd="1" destOrd="0" presId="urn:microsoft.com/office/officeart/2005/8/layout/hierarchy1"/>
    <dgm:cxn modelId="{6CB5C289-60FD-44BD-936B-A0BAC2CF7B50}" type="presParOf" srcId="{5EE3D7F1-10E3-40C8-9800-06BA108D67E8}" destId="{70A11A06-273E-47D6-934F-01B26C9FC37D}" srcOrd="1" destOrd="0" presId="urn:microsoft.com/office/officeart/2005/8/layout/hierarchy1"/>
    <dgm:cxn modelId="{6FBE7A73-88D7-4116-990D-4C39E95E9442}" type="presParOf" srcId="{70A11A06-273E-47D6-934F-01B26C9FC37D}" destId="{8739C027-444F-4DE9-94D4-A4BA45D9B53F}" srcOrd="0" destOrd="0" presId="urn:microsoft.com/office/officeart/2005/8/layout/hierarchy1"/>
    <dgm:cxn modelId="{23E61796-B8A9-43D6-B178-055299E02BBC}" type="presParOf" srcId="{70A11A06-273E-47D6-934F-01B26C9FC37D}" destId="{895A38A3-8E62-4EE2-B7E5-23F64AA63409}" srcOrd="1" destOrd="0" presId="urn:microsoft.com/office/officeart/2005/8/layout/hierarchy1"/>
    <dgm:cxn modelId="{C7D5C87C-EAD9-48F9-A90A-50682733E738}" type="presParOf" srcId="{895A38A3-8E62-4EE2-B7E5-23F64AA63409}" destId="{FB926839-4D75-409B-9A38-C7A7AEADAF20}" srcOrd="0" destOrd="0" presId="urn:microsoft.com/office/officeart/2005/8/layout/hierarchy1"/>
    <dgm:cxn modelId="{7E69AAA2-ADCA-4473-B29E-450D69422AC6}" type="presParOf" srcId="{FB926839-4D75-409B-9A38-C7A7AEADAF20}" destId="{992FB56A-39CE-4CAD-AABA-E79444806510}" srcOrd="0" destOrd="0" presId="urn:microsoft.com/office/officeart/2005/8/layout/hierarchy1"/>
    <dgm:cxn modelId="{42057F7F-75B2-4D5F-9B6E-489F934D81A0}" type="presParOf" srcId="{FB926839-4D75-409B-9A38-C7A7AEADAF20}" destId="{19924B85-11CC-44C6-8399-49AFBD664F88}" srcOrd="1" destOrd="0" presId="urn:microsoft.com/office/officeart/2005/8/layout/hierarchy1"/>
    <dgm:cxn modelId="{16D8ECE2-772F-4990-AF45-CA86A3B27B76}" type="presParOf" srcId="{895A38A3-8E62-4EE2-B7E5-23F64AA63409}" destId="{108A1D72-6064-42A6-B0BB-EAE32A63A08D}" srcOrd="1" destOrd="0" presId="urn:microsoft.com/office/officeart/2005/8/layout/hierarchy1"/>
    <dgm:cxn modelId="{FA46DD8F-3D83-4A73-B7B6-357ED2753C3C}" type="presParOf" srcId="{108A1D72-6064-42A6-B0BB-EAE32A63A08D}" destId="{971C91B6-762A-4299-88A4-9E33F357929D}" srcOrd="0" destOrd="0" presId="urn:microsoft.com/office/officeart/2005/8/layout/hierarchy1"/>
    <dgm:cxn modelId="{12BDDC43-2B5D-47D6-9944-833858E711F1}" type="presParOf" srcId="{108A1D72-6064-42A6-B0BB-EAE32A63A08D}" destId="{7A7CE3B3-8E81-4090-9B09-B1394C4AE0AB}" srcOrd="1" destOrd="0" presId="urn:microsoft.com/office/officeart/2005/8/layout/hierarchy1"/>
    <dgm:cxn modelId="{12B21667-63B8-4CB8-A31E-7F6C23E98D72}" type="presParOf" srcId="{7A7CE3B3-8E81-4090-9B09-B1394C4AE0AB}" destId="{71071DF6-71B5-4B6E-A0A1-51541762F949}" srcOrd="0" destOrd="0" presId="urn:microsoft.com/office/officeart/2005/8/layout/hierarchy1"/>
    <dgm:cxn modelId="{3ADE2360-DD5E-492D-B6AD-F912A22503C3}" type="presParOf" srcId="{71071DF6-71B5-4B6E-A0A1-51541762F949}" destId="{F2B1BDAE-6D4E-4F0E-A3B1-5F012D8E5E4A}" srcOrd="0" destOrd="0" presId="urn:microsoft.com/office/officeart/2005/8/layout/hierarchy1"/>
    <dgm:cxn modelId="{A30772C9-A5F3-4E96-9141-9BB4845296EB}" type="presParOf" srcId="{71071DF6-71B5-4B6E-A0A1-51541762F949}" destId="{9E817345-D4BF-4563-9B36-D403A95D4E0D}" srcOrd="1" destOrd="0" presId="urn:microsoft.com/office/officeart/2005/8/layout/hierarchy1"/>
    <dgm:cxn modelId="{270541EF-D544-4D73-9018-2E145885B8BB}" type="presParOf" srcId="{7A7CE3B3-8E81-4090-9B09-B1394C4AE0AB}" destId="{0BD7417A-68FC-4D58-868A-A9C04FD88D89}" srcOrd="1" destOrd="0" presId="urn:microsoft.com/office/officeart/2005/8/layout/hierarchy1"/>
    <dgm:cxn modelId="{F1EC92CC-93CE-4578-81D3-B551ED0DF3DF}" type="presParOf" srcId="{108A1D72-6064-42A6-B0BB-EAE32A63A08D}" destId="{B2AF0B51-5B6D-4987-91A9-5A29CCFAA9FA}" srcOrd="2" destOrd="0" presId="urn:microsoft.com/office/officeart/2005/8/layout/hierarchy1"/>
    <dgm:cxn modelId="{51C48D96-B677-44FA-B136-A923F417948F}" type="presParOf" srcId="{108A1D72-6064-42A6-B0BB-EAE32A63A08D}" destId="{708BB91F-1F76-457A-8748-CA28668B69F3}" srcOrd="3" destOrd="0" presId="urn:microsoft.com/office/officeart/2005/8/layout/hierarchy1"/>
    <dgm:cxn modelId="{BC58818F-0B60-4C78-AF80-DAC57B917875}" type="presParOf" srcId="{708BB91F-1F76-457A-8748-CA28668B69F3}" destId="{AE983973-E119-4886-A96B-49AC1B4E9042}" srcOrd="0" destOrd="0" presId="urn:microsoft.com/office/officeart/2005/8/layout/hierarchy1"/>
    <dgm:cxn modelId="{DA86B326-D7E5-4E9E-91A2-29E5814229B7}" type="presParOf" srcId="{AE983973-E119-4886-A96B-49AC1B4E9042}" destId="{AC739F05-8F5B-44B2-8400-E6FEAD3D2898}" srcOrd="0" destOrd="0" presId="urn:microsoft.com/office/officeart/2005/8/layout/hierarchy1"/>
    <dgm:cxn modelId="{D73A3819-422C-469B-8A11-AAD6BC573F1A}" type="presParOf" srcId="{AE983973-E119-4886-A96B-49AC1B4E9042}" destId="{36BB9044-EE66-4AA4-9050-F652136DD1E0}" srcOrd="1" destOrd="0" presId="urn:microsoft.com/office/officeart/2005/8/layout/hierarchy1"/>
    <dgm:cxn modelId="{F6CED9BE-E86C-4ACB-AC75-0636DC1113F6}" type="presParOf" srcId="{708BB91F-1F76-457A-8748-CA28668B69F3}" destId="{3D9E2039-04D3-40E4-A469-4015BBC6DB7F}" srcOrd="1" destOrd="0" presId="urn:microsoft.com/office/officeart/2005/8/layout/hierarchy1"/>
    <dgm:cxn modelId="{83ABABDD-85E8-4F06-A8A0-73A639A3A72C}" type="presParOf" srcId="{108A1D72-6064-42A6-B0BB-EAE32A63A08D}" destId="{58F2C26F-62C6-452F-8858-A469D66006F2}" srcOrd="4" destOrd="0" presId="urn:microsoft.com/office/officeart/2005/8/layout/hierarchy1"/>
    <dgm:cxn modelId="{E7D36646-3D2D-4D85-BF06-F8113C07C577}" type="presParOf" srcId="{108A1D72-6064-42A6-B0BB-EAE32A63A08D}" destId="{F05FF70C-C17E-4920-91F9-DD00F49AF038}" srcOrd="5" destOrd="0" presId="urn:microsoft.com/office/officeart/2005/8/layout/hierarchy1"/>
    <dgm:cxn modelId="{50417871-C204-4945-B58E-ED6AB3209FEA}" type="presParOf" srcId="{F05FF70C-C17E-4920-91F9-DD00F49AF038}" destId="{2F5A056C-489F-424A-B61F-4BC89EC5220D}" srcOrd="0" destOrd="0" presId="urn:microsoft.com/office/officeart/2005/8/layout/hierarchy1"/>
    <dgm:cxn modelId="{75AAA121-FC0F-4186-B6E6-9EC6ED1EAA4D}" type="presParOf" srcId="{2F5A056C-489F-424A-B61F-4BC89EC5220D}" destId="{25E3EEF2-4690-4453-B3F2-4E88B93E305D}" srcOrd="0" destOrd="0" presId="urn:microsoft.com/office/officeart/2005/8/layout/hierarchy1"/>
    <dgm:cxn modelId="{4E2C09C7-AF70-491C-B16B-62B11C991160}" type="presParOf" srcId="{2F5A056C-489F-424A-B61F-4BC89EC5220D}" destId="{0B367B9C-717A-4CC4-B74B-A8BD7B1426B3}" srcOrd="1" destOrd="0" presId="urn:microsoft.com/office/officeart/2005/8/layout/hierarchy1"/>
    <dgm:cxn modelId="{E4727C2E-A5AB-457C-874F-CC6CED9B7CF6}" type="presParOf" srcId="{F05FF70C-C17E-4920-91F9-DD00F49AF038}" destId="{6C9E2691-5A8F-49CA-A045-DC05D98E3938}" srcOrd="1" destOrd="0" presId="urn:microsoft.com/office/officeart/2005/8/layout/hierarchy1"/>
    <dgm:cxn modelId="{173EBD0B-D3D1-44E5-81B9-4FD90C215117}" type="presParOf" srcId="{108A1D72-6064-42A6-B0BB-EAE32A63A08D}" destId="{5A0E3F0B-F339-4C04-8606-D926E55E5AFE}" srcOrd="6" destOrd="0" presId="urn:microsoft.com/office/officeart/2005/8/layout/hierarchy1"/>
    <dgm:cxn modelId="{D59AF835-871E-47FD-9A4A-66A06E64711F}" type="presParOf" srcId="{108A1D72-6064-42A6-B0BB-EAE32A63A08D}" destId="{B95A11E0-52F9-4084-B616-392F6749FFAE}" srcOrd="7" destOrd="0" presId="urn:microsoft.com/office/officeart/2005/8/layout/hierarchy1"/>
    <dgm:cxn modelId="{A0A590F7-EC82-4540-9697-AC9CE8F0A270}" type="presParOf" srcId="{B95A11E0-52F9-4084-B616-392F6749FFAE}" destId="{05427BF7-1092-4CEB-B87B-86E9AD9C6E1D}" srcOrd="0" destOrd="0" presId="urn:microsoft.com/office/officeart/2005/8/layout/hierarchy1"/>
    <dgm:cxn modelId="{5290A28D-F3FE-455A-8DA7-58AF3D00164E}" type="presParOf" srcId="{05427BF7-1092-4CEB-B87B-86E9AD9C6E1D}" destId="{21C2CBC5-39C5-4FBD-950F-FADBEF9E05E6}" srcOrd="0" destOrd="0" presId="urn:microsoft.com/office/officeart/2005/8/layout/hierarchy1"/>
    <dgm:cxn modelId="{405DF335-322E-47A2-BF3D-2ECEA41DF81C}" type="presParOf" srcId="{05427BF7-1092-4CEB-B87B-86E9AD9C6E1D}" destId="{E251C878-3EB2-4711-A1A8-9FAE8FCBD64A}" srcOrd="1" destOrd="0" presId="urn:microsoft.com/office/officeart/2005/8/layout/hierarchy1"/>
    <dgm:cxn modelId="{261861CE-A97C-4040-BB26-762F296BB01D}" type="presParOf" srcId="{B95A11E0-52F9-4084-B616-392F6749FFAE}" destId="{94A885DD-83AF-4D05-AE9B-6252C56DC185}" srcOrd="1" destOrd="0" presId="urn:microsoft.com/office/officeart/2005/8/layout/hierarchy1"/>
    <dgm:cxn modelId="{03BE3ADF-0128-4C10-8B63-E193E849F135}" type="presParOf" srcId="{108A1D72-6064-42A6-B0BB-EAE32A63A08D}" destId="{B0D97AC8-F677-4FD0-A191-26349C34326E}" srcOrd="8" destOrd="0" presId="urn:microsoft.com/office/officeart/2005/8/layout/hierarchy1"/>
    <dgm:cxn modelId="{1D52735E-6658-4D57-A401-A5EB807ACD2A}" type="presParOf" srcId="{108A1D72-6064-42A6-B0BB-EAE32A63A08D}" destId="{EE1848A3-DCE1-4A12-AB21-EB512EB74091}" srcOrd="9" destOrd="0" presId="urn:microsoft.com/office/officeart/2005/8/layout/hierarchy1"/>
    <dgm:cxn modelId="{07E6D839-98BA-4702-8268-C12C672B7132}" type="presParOf" srcId="{EE1848A3-DCE1-4A12-AB21-EB512EB74091}" destId="{4EDDAA5E-FA87-4626-8ED8-E0CB3AA55BE3}" srcOrd="0" destOrd="0" presId="urn:microsoft.com/office/officeart/2005/8/layout/hierarchy1"/>
    <dgm:cxn modelId="{BC5B888B-901B-4BFB-BDBD-CD8573168026}" type="presParOf" srcId="{4EDDAA5E-FA87-4626-8ED8-E0CB3AA55BE3}" destId="{3B509C3B-8DB6-4D7C-84A3-73F7DCA7A522}" srcOrd="0" destOrd="0" presId="urn:microsoft.com/office/officeart/2005/8/layout/hierarchy1"/>
    <dgm:cxn modelId="{7394121F-D8E2-42BE-AF7B-096452728AC4}" type="presParOf" srcId="{4EDDAA5E-FA87-4626-8ED8-E0CB3AA55BE3}" destId="{56F7899A-D293-48C6-84A8-E13958EB8E1C}" srcOrd="1" destOrd="0" presId="urn:microsoft.com/office/officeart/2005/8/layout/hierarchy1"/>
    <dgm:cxn modelId="{1ED4E99F-DC83-4AF2-A32C-760F807DFE21}" type="presParOf" srcId="{EE1848A3-DCE1-4A12-AB21-EB512EB74091}" destId="{4478943C-9F7E-4C25-9AB0-A2F518440046}" srcOrd="1" destOrd="0" presId="urn:microsoft.com/office/officeart/2005/8/layout/hierarchy1"/>
    <dgm:cxn modelId="{EB4338C8-08D4-43E1-A40B-C1AE7BDD291F}" type="presParOf" srcId="{70A11A06-273E-47D6-934F-01B26C9FC37D}" destId="{C007676C-6FF3-469B-A115-AB520BDE1EDC}" srcOrd="2" destOrd="0" presId="urn:microsoft.com/office/officeart/2005/8/layout/hierarchy1"/>
    <dgm:cxn modelId="{2831AC66-AB7C-43C4-9B8B-01DE191C6A17}" type="presParOf" srcId="{70A11A06-273E-47D6-934F-01B26C9FC37D}" destId="{F858AC74-2E8A-45AE-A82C-9F64726FFC3A}" srcOrd="3" destOrd="0" presId="urn:microsoft.com/office/officeart/2005/8/layout/hierarchy1"/>
    <dgm:cxn modelId="{C94A25D7-0CC7-4A3E-8C07-71858096B615}" type="presParOf" srcId="{F858AC74-2E8A-45AE-A82C-9F64726FFC3A}" destId="{56826D1C-743E-40FC-B91D-9A05BF6FF3EC}" srcOrd="0" destOrd="0" presId="urn:microsoft.com/office/officeart/2005/8/layout/hierarchy1"/>
    <dgm:cxn modelId="{F99D8DF5-2531-4FE9-9054-1F1FD8743BDF}" type="presParOf" srcId="{56826D1C-743E-40FC-B91D-9A05BF6FF3EC}" destId="{E49E8831-8787-412F-A075-0AFCDB57E887}" srcOrd="0" destOrd="0" presId="urn:microsoft.com/office/officeart/2005/8/layout/hierarchy1"/>
    <dgm:cxn modelId="{6F836099-B2B7-4633-B54A-FFA1F954139A}" type="presParOf" srcId="{56826D1C-743E-40FC-B91D-9A05BF6FF3EC}" destId="{86416DAD-7E7C-4043-BC32-64154BED1339}" srcOrd="1" destOrd="0" presId="urn:microsoft.com/office/officeart/2005/8/layout/hierarchy1"/>
    <dgm:cxn modelId="{77B711EA-5743-49FF-86A3-2370C54CE0BD}" type="presParOf" srcId="{F858AC74-2E8A-45AE-A82C-9F64726FFC3A}" destId="{5BBE7E13-ADBF-458B-BE93-F2B23179C60D}" srcOrd="1" destOrd="0" presId="urn:microsoft.com/office/officeart/2005/8/layout/hierarchy1"/>
    <dgm:cxn modelId="{9C54AAFA-75D6-4764-8116-B2CBA2CC8935}" type="presParOf" srcId="{5BBE7E13-ADBF-458B-BE93-F2B23179C60D}" destId="{9FBCEE9A-6D2E-4DAC-A750-1F2F8DCC5526}" srcOrd="0" destOrd="0" presId="urn:microsoft.com/office/officeart/2005/8/layout/hierarchy1"/>
    <dgm:cxn modelId="{09677254-042B-4061-A5D8-576E58FFBA7D}" type="presParOf" srcId="{5BBE7E13-ADBF-458B-BE93-F2B23179C60D}" destId="{F7EDE7CE-E246-4B69-BCD7-F9DC50C1DB69}" srcOrd="1" destOrd="0" presId="urn:microsoft.com/office/officeart/2005/8/layout/hierarchy1"/>
    <dgm:cxn modelId="{1BFD28A3-97B2-4081-9747-35C6731CA720}" type="presParOf" srcId="{F7EDE7CE-E246-4B69-BCD7-F9DC50C1DB69}" destId="{3E26E402-55F5-41CD-8046-884FF10C9E50}" srcOrd="0" destOrd="0" presId="urn:microsoft.com/office/officeart/2005/8/layout/hierarchy1"/>
    <dgm:cxn modelId="{C723C13C-1ED7-4E34-86BA-995F45520739}" type="presParOf" srcId="{3E26E402-55F5-41CD-8046-884FF10C9E50}" destId="{C06592DF-17B7-4157-B310-C8BC930F5E57}" srcOrd="0" destOrd="0" presId="urn:microsoft.com/office/officeart/2005/8/layout/hierarchy1"/>
    <dgm:cxn modelId="{FC7F5297-9074-4E3F-90BC-772A5FD7688B}" type="presParOf" srcId="{3E26E402-55F5-41CD-8046-884FF10C9E50}" destId="{EB80C5A3-1443-41C0-8E5E-41C4A908E4AD}" srcOrd="1" destOrd="0" presId="urn:microsoft.com/office/officeart/2005/8/layout/hierarchy1"/>
    <dgm:cxn modelId="{C4EC80BD-D04E-4270-9639-73808F0629DC}" type="presParOf" srcId="{F7EDE7CE-E246-4B69-BCD7-F9DC50C1DB69}" destId="{B7E6ECAD-7A64-44CD-B1A5-41021F923525}" srcOrd="1" destOrd="0" presId="urn:microsoft.com/office/officeart/2005/8/layout/hierarchy1"/>
    <dgm:cxn modelId="{81B0BE6C-50EE-4FD8-A5A4-9CD8C6C53037}" type="presParOf" srcId="{B7E6ECAD-7A64-44CD-B1A5-41021F923525}" destId="{7282C900-9263-4E79-8A29-A1F330684E36}" srcOrd="0" destOrd="0" presId="urn:microsoft.com/office/officeart/2005/8/layout/hierarchy1"/>
    <dgm:cxn modelId="{16364090-75CF-4CB7-A732-39E3D1656A76}" type="presParOf" srcId="{B7E6ECAD-7A64-44CD-B1A5-41021F923525}" destId="{AAACAA38-C1B2-48CD-8DB5-4AB2CD68E723}" srcOrd="1" destOrd="0" presId="urn:microsoft.com/office/officeart/2005/8/layout/hierarchy1"/>
    <dgm:cxn modelId="{D299EDD3-6AA6-40D7-9750-EEEBFAE87EA6}" type="presParOf" srcId="{AAACAA38-C1B2-48CD-8DB5-4AB2CD68E723}" destId="{BD98C90A-5915-4C87-8166-560DDD2DC5BC}" srcOrd="0" destOrd="0" presId="urn:microsoft.com/office/officeart/2005/8/layout/hierarchy1"/>
    <dgm:cxn modelId="{CF6429B1-D442-402D-9867-5E33D7B32025}" type="presParOf" srcId="{BD98C90A-5915-4C87-8166-560DDD2DC5BC}" destId="{09442E67-02DD-45F2-9FA1-FEC4835D75B8}" srcOrd="0" destOrd="0" presId="urn:microsoft.com/office/officeart/2005/8/layout/hierarchy1"/>
    <dgm:cxn modelId="{D905034B-A385-4363-8918-BE9F67359B78}" type="presParOf" srcId="{BD98C90A-5915-4C87-8166-560DDD2DC5BC}" destId="{C66A3768-5584-4A0C-85A5-DCA6A5D580E3}" srcOrd="1" destOrd="0" presId="urn:microsoft.com/office/officeart/2005/8/layout/hierarchy1"/>
    <dgm:cxn modelId="{F384F87B-AF1B-4EFF-9D3C-CCB5D18B5541}" type="presParOf" srcId="{AAACAA38-C1B2-48CD-8DB5-4AB2CD68E723}" destId="{A8E81C6B-B1BC-43D4-B8FF-597BC445F8B5}" srcOrd="1" destOrd="0" presId="urn:microsoft.com/office/officeart/2005/8/layout/hierarchy1"/>
    <dgm:cxn modelId="{0A98B1BF-1531-4FA3-B730-D99A2D0FC6E3}" type="presParOf" srcId="{B7E6ECAD-7A64-44CD-B1A5-41021F923525}" destId="{1072F0D7-03CC-48E5-989A-0BF1203568DD}" srcOrd="2" destOrd="0" presId="urn:microsoft.com/office/officeart/2005/8/layout/hierarchy1"/>
    <dgm:cxn modelId="{C73F2D6E-A73B-4F6C-9DD2-8E8A0B59CDCB}" type="presParOf" srcId="{B7E6ECAD-7A64-44CD-B1A5-41021F923525}" destId="{9D941656-FA77-4021-895D-28E192504409}" srcOrd="3" destOrd="0" presId="urn:microsoft.com/office/officeart/2005/8/layout/hierarchy1"/>
    <dgm:cxn modelId="{0D0ECF80-F571-40C7-9CF0-645C408974F4}" type="presParOf" srcId="{9D941656-FA77-4021-895D-28E192504409}" destId="{9FC40A33-F65F-4F6E-AFE3-01383FB3FCC8}" srcOrd="0" destOrd="0" presId="urn:microsoft.com/office/officeart/2005/8/layout/hierarchy1"/>
    <dgm:cxn modelId="{F67189D2-656E-4C35-9246-75E5586784A8}" type="presParOf" srcId="{9FC40A33-F65F-4F6E-AFE3-01383FB3FCC8}" destId="{70D66F3F-6D17-4AC2-9CEB-CA6807727765}" srcOrd="0" destOrd="0" presId="urn:microsoft.com/office/officeart/2005/8/layout/hierarchy1"/>
    <dgm:cxn modelId="{474AEB72-FE47-4B57-89D6-87AC73CE1CF7}" type="presParOf" srcId="{9FC40A33-F65F-4F6E-AFE3-01383FB3FCC8}" destId="{7B70482E-EA50-4617-8C5B-01E7A0CD285F}" srcOrd="1" destOrd="0" presId="urn:microsoft.com/office/officeart/2005/8/layout/hierarchy1"/>
    <dgm:cxn modelId="{9158EC31-16A8-4D94-8470-5033E86B21E1}" type="presParOf" srcId="{9D941656-FA77-4021-895D-28E192504409}" destId="{5D0DE8F6-C317-4815-87F6-9BC2D716B21F}" srcOrd="1" destOrd="0" presId="urn:microsoft.com/office/officeart/2005/8/layout/hierarchy1"/>
    <dgm:cxn modelId="{78A75269-1CC0-40EE-9D0E-78D2E7ADB0A6}" type="presParOf" srcId="{B7E6ECAD-7A64-44CD-B1A5-41021F923525}" destId="{716EF392-E98F-4E34-9255-1436B54D7D70}" srcOrd="4" destOrd="0" presId="urn:microsoft.com/office/officeart/2005/8/layout/hierarchy1"/>
    <dgm:cxn modelId="{4D67C689-53CB-4882-83BC-1DE705761738}" type="presParOf" srcId="{B7E6ECAD-7A64-44CD-B1A5-41021F923525}" destId="{983FF146-E388-48D3-8B5E-B805B9B62A50}" srcOrd="5" destOrd="0" presId="urn:microsoft.com/office/officeart/2005/8/layout/hierarchy1"/>
    <dgm:cxn modelId="{0A3CAA72-6023-45E1-852C-DA53F8E6EBFD}" type="presParOf" srcId="{983FF146-E388-48D3-8B5E-B805B9B62A50}" destId="{962A333D-0289-40DA-998E-BDA8E5202450}" srcOrd="0" destOrd="0" presId="urn:microsoft.com/office/officeart/2005/8/layout/hierarchy1"/>
    <dgm:cxn modelId="{51107657-47B3-4F07-901F-6480BB5ED1B9}" type="presParOf" srcId="{962A333D-0289-40DA-998E-BDA8E5202450}" destId="{C20EE1DC-B909-4002-8581-5928336624A0}" srcOrd="0" destOrd="0" presId="urn:microsoft.com/office/officeart/2005/8/layout/hierarchy1"/>
    <dgm:cxn modelId="{24E66431-A4FB-47F6-87C9-730D9E371839}" type="presParOf" srcId="{962A333D-0289-40DA-998E-BDA8E5202450}" destId="{1F49AC76-484C-4884-87A7-4F75F09A4185}" srcOrd="1" destOrd="0" presId="urn:microsoft.com/office/officeart/2005/8/layout/hierarchy1"/>
    <dgm:cxn modelId="{9ECACF65-3D26-451E-AF6F-17503D490F4F}" type="presParOf" srcId="{983FF146-E388-48D3-8B5E-B805B9B62A50}" destId="{2F2D4F71-6F92-44B0-94EA-A7FF1C91452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EF392-E98F-4E34-9255-1436B54D7D70}">
      <dsp:nvSpPr>
        <dsp:cNvPr id="0" name=""/>
        <dsp:cNvSpPr/>
      </dsp:nvSpPr>
      <dsp:spPr>
        <a:xfrm>
          <a:off x="6636335" y="2973237"/>
          <a:ext cx="254462" cy="345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834"/>
              </a:lnTo>
              <a:lnTo>
                <a:pt x="254462" y="235834"/>
              </a:lnTo>
              <a:lnTo>
                <a:pt x="254462" y="345256"/>
              </a:lnTo>
            </a:path>
          </a:pathLst>
        </a:cu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72F0D7-03CC-48E5-989A-0BF1203568DD}">
      <dsp:nvSpPr>
        <dsp:cNvPr id="0" name=""/>
        <dsp:cNvSpPr/>
      </dsp:nvSpPr>
      <dsp:spPr>
        <a:xfrm>
          <a:off x="6636335" y="2973237"/>
          <a:ext cx="1897740" cy="339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938"/>
              </a:lnTo>
              <a:lnTo>
                <a:pt x="1897740" y="229938"/>
              </a:lnTo>
              <a:lnTo>
                <a:pt x="1897740" y="339361"/>
              </a:lnTo>
            </a:path>
          </a:pathLst>
        </a:cu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2C900-9263-4E79-8A29-A1F330684E36}">
      <dsp:nvSpPr>
        <dsp:cNvPr id="0" name=""/>
        <dsp:cNvSpPr/>
      </dsp:nvSpPr>
      <dsp:spPr>
        <a:xfrm>
          <a:off x="5281080" y="2973237"/>
          <a:ext cx="1355254" cy="345316"/>
        </a:xfrm>
        <a:custGeom>
          <a:avLst/>
          <a:gdLst/>
          <a:ahLst/>
          <a:cxnLst/>
          <a:rect l="0" t="0" r="0" b="0"/>
          <a:pathLst>
            <a:path>
              <a:moveTo>
                <a:pt x="1355254" y="0"/>
              </a:moveTo>
              <a:lnTo>
                <a:pt x="1355254" y="235894"/>
              </a:lnTo>
              <a:lnTo>
                <a:pt x="0" y="235894"/>
              </a:lnTo>
              <a:lnTo>
                <a:pt x="0" y="345316"/>
              </a:lnTo>
            </a:path>
          </a:pathLst>
        </a:cu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EE9A-6D2E-4DAC-A750-1F2F8DCC5526}">
      <dsp:nvSpPr>
        <dsp:cNvPr id="0" name=""/>
        <dsp:cNvSpPr/>
      </dsp:nvSpPr>
      <dsp:spPr>
        <a:xfrm>
          <a:off x="6590615" y="1869056"/>
          <a:ext cx="91440" cy="354137"/>
        </a:xfrm>
        <a:custGeom>
          <a:avLst/>
          <a:gdLst/>
          <a:ahLst/>
          <a:cxnLst/>
          <a:rect l="0" t="0" r="0" b="0"/>
          <a:pathLst>
            <a:path>
              <a:moveTo>
                <a:pt x="46416" y="0"/>
              </a:moveTo>
              <a:lnTo>
                <a:pt x="46416" y="244714"/>
              </a:lnTo>
              <a:lnTo>
                <a:pt x="45720" y="244714"/>
              </a:lnTo>
              <a:lnTo>
                <a:pt x="45720" y="3541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7676C-6FF3-469B-A115-AB520BDE1EDC}">
      <dsp:nvSpPr>
        <dsp:cNvPr id="0" name=""/>
        <dsp:cNvSpPr/>
      </dsp:nvSpPr>
      <dsp:spPr>
        <a:xfrm>
          <a:off x="4749729" y="722086"/>
          <a:ext cx="1887303" cy="396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504"/>
              </a:lnTo>
              <a:lnTo>
                <a:pt x="1887303" y="287504"/>
              </a:lnTo>
              <a:lnTo>
                <a:pt x="1887303" y="396927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97AC8-F677-4FD0-A191-26349C34326E}">
      <dsp:nvSpPr>
        <dsp:cNvPr id="0" name=""/>
        <dsp:cNvSpPr/>
      </dsp:nvSpPr>
      <dsp:spPr>
        <a:xfrm>
          <a:off x="2820624" y="1866956"/>
          <a:ext cx="1741429" cy="316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370"/>
              </a:lnTo>
              <a:lnTo>
                <a:pt x="1741429" y="207370"/>
              </a:lnTo>
              <a:lnTo>
                <a:pt x="1741429" y="316792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0E3F0B-F339-4C04-8606-D926E55E5AFE}">
      <dsp:nvSpPr>
        <dsp:cNvPr id="0" name=""/>
        <dsp:cNvSpPr/>
      </dsp:nvSpPr>
      <dsp:spPr>
        <a:xfrm>
          <a:off x="2820624" y="1866956"/>
          <a:ext cx="845555" cy="1263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3617"/>
              </a:lnTo>
              <a:lnTo>
                <a:pt x="845555" y="1153617"/>
              </a:lnTo>
              <a:lnTo>
                <a:pt x="845555" y="1263040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2C26F-62C6-452F-8858-A469D66006F2}">
      <dsp:nvSpPr>
        <dsp:cNvPr id="0" name=""/>
        <dsp:cNvSpPr/>
      </dsp:nvSpPr>
      <dsp:spPr>
        <a:xfrm>
          <a:off x="1925627" y="1866956"/>
          <a:ext cx="894997" cy="1262200"/>
        </a:xfrm>
        <a:custGeom>
          <a:avLst/>
          <a:gdLst/>
          <a:ahLst/>
          <a:cxnLst/>
          <a:rect l="0" t="0" r="0" b="0"/>
          <a:pathLst>
            <a:path>
              <a:moveTo>
                <a:pt x="894997" y="0"/>
              </a:moveTo>
              <a:lnTo>
                <a:pt x="894997" y="1152777"/>
              </a:lnTo>
              <a:lnTo>
                <a:pt x="0" y="1152777"/>
              </a:lnTo>
              <a:lnTo>
                <a:pt x="0" y="1262200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AF0B51-5B6D-4987-91A9-5A29CCFAA9FA}">
      <dsp:nvSpPr>
        <dsp:cNvPr id="0" name=""/>
        <dsp:cNvSpPr/>
      </dsp:nvSpPr>
      <dsp:spPr>
        <a:xfrm>
          <a:off x="919066" y="1866956"/>
          <a:ext cx="1901558" cy="321217"/>
        </a:xfrm>
        <a:custGeom>
          <a:avLst/>
          <a:gdLst/>
          <a:ahLst/>
          <a:cxnLst/>
          <a:rect l="0" t="0" r="0" b="0"/>
          <a:pathLst>
            <a:path>
              <a:moveTo>
                <a:pt x="1901558" y="0"/>
              </a:moveTo>
              <a:lnTo>
                <a:pt x="1901558" y="211795"/>
              </a:lnTo>
              <a:lnTo>
                <a:pt x="0" y="211795"/>
              </a:lnTo>
              <a:lnTo>
                <a:pt x="0" y="321217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C91B6-762A-4299-88A4-9E33F357929D}">
      <dsp:nvSpPr>
        <dsp:cNvPr id="0" name=""/>
        <dsp:cNvSpPr/>
      </dsp:nvSpPr>
      <dsp:spPr>
        <a:xfrm>
          <a:off x="2774025" y="1866956"/>
          <a:ext cx="91440" cy="2177928"/>
        </a:xfrm>
        <a:custGeom>
          <a:avLst/>
          <a:gdLst/>
          <a:ahLst/>
          <a:cxnLst/>
          <a:rect l="0" t="0" r="0" b="0"/>
          <a:pathLst>
            <a:path>
              <a:moveTo>
                <a:pt x="46599" y="0"/>
              </a:moveTo>
              <a:lnTo>
                <a:pt x="46599" y="2068506"/>
              </a:lnTo>
              <a:lnTo>
                <a:pt x="45720" y="2068506"/>
              </a:lnTo>
              <a:lnTo>
                <a:pt x="45720" y="2177928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9C027-444F-4DE9-94D4-A4BA45D9B53F}">
      <dsp:nvSpPr>
        <dsp:cNvPr id="0" name=""/>
        <dsp:cNvSpPr/>
      </dsp:nvSpPr>
      <dsp:spPr>
        <a:xfrm>
          <a:off x="2820624" y="722086"/>
          <a:ext cx="1929104" cy="394826"/>
        </a:xfrm>
        <a:custGeom>
          <a:avLst/>
          <a:gdLst/>
          <a:ahLst/>
          <a:cxnLst/>
          <a:rect l="0" t="0" r="0" b="0"/>
          <a:pathLst>
            <a:path>
              <a:moveTo>
                <a:pt x="1929104" y="0"/>
              </a:moveTo>
              <a:lnTo>
                <a:pt x="1929104" y="285404"/>
              </a:lnTo>
              <a:lnTo>
                <a:pt x="0" y="285404"/>
              </a:lnTo>
              <a:lnTo>
                <a:pt x="0" y="394826"/>
              </a:lnTo>
            </a:path>
          </a:pathLst>
        </a:custGeom>
        <a:noFill/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528BB0-AE1E-4EB5-A804-69235E1FD900}">
      <dsp:nvSpPr>
        <dsp:cNvPr id="0" name=""/>
        <dsp:cNvSpPr/>
      </dsp:nvSpPr>
      <dsp:spPr>
        <a:xfrm>
          <a:off x="4159143" y="-27957"/>
          <a:ext cx="1181171" cy="75004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0F075-D53C-4867-B02A-CAAC4B2E38D1}">
      <dsp:nvSpPr>
        <dsp:cNvPr id="0" name=""/>
        <dsp:cNvSpPr/>
      </dsp:nvSpPr>
      <dsp:spPr>
        <a:xfrm>
          <a:off x="4290384" y="96721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Mutation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4312352" y="118689"/>
        <a:ext cx="1137235" cy="706107"/>
      </dsp:txXfrm>
    </dsp:sp>
    <dsp:sp modelId="{992FB56A-39CE-4CAD-AABA-E79444806510}">
      <dsp:nvSpPr>
        <dsp:cNvPr id="0" name=""/>
        <dsp:cNvSpPr/>
      </dsp:nvSpPr>
      <dsp:spPr>
        <a:xfrm>
          <a:off x="2230038" y="1116913"/>
          <a:ext cx="1181171" cy="75004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24B85-11CC-44C6-8399-49AFBD664F88}">
      <dsp:nvSpPr>
        <dsp:cNvPr id="0" name=""/>
        <dsp:cNvSpPr/>
      </dsp:nvSpPr>
      <dsp:spPr>
        <a:xfrm>
          <a:off x="2361280" y="1241592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Chromosome Mutation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2383248" y="1263560"/>
        <a:ext cx="1137235" cy="706107"/>
      </dsp:txXfrm>
    </dsp:sp>
    <dsp:sp modelId="{F2B1BDAE-6D4E-4F0E-A3B1-5F012D8E5E4A}">
      <dsp:nvSpPr>
        <dsp:cNvPr id="0" name=""/>
        <dsp:cNvSpPr/>
      </dsp:nvSpPr>
      <dsp:spPr>
        <a:xfrm>
          <a:off x="2229159" y="4044885"/>
          <a:ext cx="1181171" cy="75004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17345-D4BF-4563-9B36-D403A95D4E0D}">
      <dsp:nvSpPr>
        <dsp:cNvPr id="0" name=""/>
        <dsp:cNvSpPr/>
      </dsp:nvSpPr>
      <dsp:spPr>
        <a:xfrm>
          <a:off x="2360400" y="4169564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Deletion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2382368" y="4191532"/>
        <a:ext cx="1137235" cy="706107"/>
      </dsp:txXfrm>
    </dsp:sp>
    <dsp:sp modelId="{AC739F05-8F5B-44B2-8400-E6FEAD3D2898}">
      <dsp:nvSpPr>
        <dsp:cNvPr id="0" name=""/>
        <dsp:cNvSpPr/>
      </dsp:nvSpPr>
      <dsp:spPr>
        <a:xfrm>
          <a:off x="328480" y="2188174"/>
          <a:ext cx="1181171" cy="75004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B9044-EE66-4AA4-9050-F652136DD1E0}">
      <dsp:nvSpPr>
        <dsp:cNvPr id="0" name=""/>
        <dsp:cNvSpPr/>
      </dsp:nvSpPr>
      <dsp:spPr>
        <a:xfrm>
          <a:off x="459721" y="2312853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Inversion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481689" y="2334821"/>
        <a:ext cx="1137235" cy="706107"/>
      </dsp:txXfrm>
    </dsp:sp>
    <dsp:sp modelId="{25E3EEF2-4690-4453-B3F2-4E88B93E305D}">
      <dsp:nvSpPr>
        <dsp:cNvPr id="0" name=""/>
        <dsp:cNvSpPr/>
      </dsp:nvSpPr>
      <dsp:spPr>
        <a:xfrm>
          <a:off x="1335041" y="3129156"/>
          <a:ext cx="1181171" cy="75004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67B9C-717A-4CC4-B74B-A8BD7B1426B3}">
      <dsp:nvSpPr>
        <dsp:cNvPr id="0" name=""/>
        <dsp:cNvSpPr/>
      </dsp:nvSpPr>
      <dsp:spPr>
        <a:xfrm>
          <a:off x="1466282" y="3253836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Translocation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1488250" y="3275804"/>
        <a:ext cx="1137235" cy="706107"/>
      </dsp:txXfrm>
    </dsp:sp>
    <dsp:sp modelId="{21C2CBC5-39C5-4FBD-950F-FADBEF9E05E6}">
      <dsp:nvSpPr>
        <dsp:cNvPr id="0" name=""/>
        <dsp:cNvSpPr/>
      </dsp:nvSpPr>
      <dsp:spPr>
        <a:xfrm>
          <a:off x="3075594" y="3129996"/>
          <a:ext cx="1181171" cy="75004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1C878-3EB2-4711-A1A8-9FAE8FCBD64A}">
      <dsp:nvSpPr>
        <dsp:cNvPr id="0" name=""/>
        <dsp:cNvSpPr/>
      </dsp:nvSpPr>
      <dsp:spPr>
        <a:xfrm>
          <a:off x="3206835" y="3254676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Nondisjunction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3228803" y="3276644"/>
        <a:ext cx="1137235" cy="706107"/>
      </dsp:txXfrm>
    </dsp:sp>
    <dsp:sp modelId="{3B509C3B-8DB6-4D7C-84A3-73F7DCA7A522}">
      <dsp:nvSpPr>
        <dsp:cNvPr id="0" name=""/>
        <dsp:cNvSpPr/>
      </dsp:nvSpPr>
      <dsp:spPr>
        <a:xfrm>
          <a:off x="3971468" y="2183749"/>
          <a:ext cx="1181171" cy="75004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7899A-D293-48C6-84A8-E13958EB8E1C}">
      <dsp:nvSpPr>
        <dsp:cNvPr id="0" name=""/>
        <dsp:cNvSpPr/>
      </dsp:nvSpPr>
      <dsp:spPr>
        <a:xfrm>
          <a:off x="4102709" y="2308428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Duplication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4124677" y="2330396"/>
        <a:ext cx="1137235" cy="706107"/>
      </dsp:txXfrm>
    </dsp:sp>
    <dsp:sp modelId="{E49E8831-8787-412F-A075-0AFCDB57E887}">
      <dsp:nvSpPr>
        <dsp:cNvPr id="0" name=""/>
        <dsp:cNvSpPr/>
      </dsp:nvSpPr>
      <dsp:spPr>
        <a:xfrm>
          <a:off x="6046446" y="1119013"/>
          <a:ext cx="1181171" cy="7500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16DAD-7E7C-4043-BC32-64154BED1339}">
      <dsp:nvSpPr>
        <dsp:cNvPr id="0" name=""/>
        <dsp:cNvSpPr/>
      </dsp:nvSpPr>
      <dsp:spPr>
        <a:xfrm>
          <a:off x="6177687" y="1243692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Gene Mutation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6199655" y="1265660"/>
        <a:ext cx="1137235" cy="706107"/>
      </dsp:txXfrm>
    </dsp:sp>
    <dsp:sp modelId="{C06592DF-17B7-4157-B310-C8BC930F5E57}">
      <dsp:nvSpPr>
        <dsp:cNvPr id="0" name=""/>
        <dsp:cNvSpPr/>
      </dsp:nvSpPr>
      <dsp:spPr>
        <a:xfrm>
          <a:off x="6045749" y="2223193"/>
          <a:ext cx="1181171" cy="750043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0C5A3-1443-41C0-8E5E-41C4A908E4AD}">
      <dsp:nvSpPr>
        <dsp:cNvPr id="0" name=""/>
        <dsp:cNvSpPr/>
      </dsp:nvSpPr>
      <dsp:spPr>
        <a:xfrm>
          <a:off x="6176990" y="2347873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Point Mutation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6198958" y="2369841"/>
        <a:ext cx="1137235" cy="706107"/>
      </dsp:txXfrm>
    </dsp:sp>
    <dsp:sp modelId="{09442E67-02DD-45F2-9FA1-FEC4835D75B8}">
      <dsp:nvSpPr>
        <dsp:cNvPr id="0" name=""/>
        <dsp:cNvSpPr/>
      </dsp:nvSpPr>
      <dsp:spPr>
        <a:xfrm>
          <a:off x="4690494" y="3318554"/>
          <a:ext cx="1181171" cy="750043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A3768-5584-4A0C-85A5-DCA6A5D580E3}">
      <dsp:nvSpPr>
        <dsp:cNvPr id="0" name=""/>
        <dsp:cNvSpPr/>
      </dsp:nvSpPr>
      <dsp:spPr>
        <a:xfrm>
          <a:off x="4821735" y="3443233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Substitution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4843703" y="3465201"/>
        <a:ext cx="1137235" cy="706107"/>
      </dsp:txXfrm>
    </dsp:sp>
    <dsp:sp modelId="{70D66F3F-6D17-4AC2-9CEB-CA6807727765}">
      <dsp:nvSpPr>
        <dsp:cNvPr id="0" name=""/>
        <dsp:cNvSpPr/>
      </dsp:nvSpPr>
      <dsp:spPr>
        <a:xfrm>
          <a:off x="7943490" y="3312598"/>
          <a:ext cx="1181171" cy="750043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0482E-EA50-4617-8C5B-01E7A0CD285F}">
      <dsp:nvSpPr>
        <dsp:cNvPr id="0" name=""/>
        <dsp:cNvSpPr/>
      </dsp:nvSpPr>
      <dsp:spPr>
        <a:xfrm>
          <a:off x="8074731" y="3437278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Deletion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8096699" y="3459246"/>
        <a:ext cx="1137235" cy="706107"/>
      </dsp:txXfrm>
    </dsp:sp>
    <dsp:sp modelId="{C20EE1DC-B909-4002-8581-5928336624A0}">
      <dsp:nvSpPr>
        <dsp:cNvPr id="0" name=""/>
        <dsp:cNvSpPr/>
      </dsp:nvSpPr>
      <dsp:spPr>
        <a:xfrm>
          <a:off x="6300211" y="3318494"/>
          <a:ext cx="1181171" cy="750043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9AC76-484C-4884-87A7-4F75F09A4185}">
      <dsp:nvSpPr>
        <dsp:cNvPr id="0" name=""/>
        <dsp:cNvSpPr/>
      </dsp:nvSpPr>
      <dsp:spPr>
        <a:xfrm>
          <a:off x="6431453" y="3443173"/>
          <a:ext cx="1181171" cy="7500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rPr>
            <a:t>Insertion</a:t>
          </a:r>
          <a:endParaRPr lang="ko-KR" altLang="en-US" sz="11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mic Sans MS" panose="030F0702030302020204" pitchFamily="66" charset="0"/>
          </a:endParaRPr>
        </a:p>
      </dsp:txBody>
      <dsp:txXfrm>
        <a:off x="6453421" y="3465141"/>
        <a:ext cx="1137235" cy="706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8B739-72F2-4A81-8231-5773B866BA7C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E61CD-2DDD-4C65-B6BE-5FBF80079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908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6824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 anchor="b"/>
          <a:lstStyle>
            <a:lvl1pPr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37A6611-5258-4646-AE9B-984972957279}" type="slidenum">
              <a:rPr lang="en-US" altLang="ko-KR"/>
              <a:pPr algn="r" eaLnBrk="1" hangingPunct="1">
                <a:spcBef>
                  <a:spcPct val="0"/>
                </a:spcBef>
              </a:pPr>
              <a:t>16</a:t>
            </a:fld>
            <a:endParaRPr lang="en-US" altLang="ko-KR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3550" y="722313"/>
            <a:ext cx="6392863" cy="3597275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5939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5081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828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3198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5208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5502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9219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2335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4002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4647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0FF572-7EFF-4EB6-9286-0C7FA49443A4}" type="slidenum">
              <a:rPr lang="en-US" altLang="ko-KR"/>
              <a:pPr>
                <a:spcBef>
                  <a:spcPct val="0"/>
                </a:spcBef>
              </a:pPr>
              <a:t>5</a:t>
            </a:fld>
            <a:endParaRPr lang="en-US" altLang="ko-KR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5571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185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637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ko-KR" smtClean="0">
              <a:ea typeface="ＭＳ Ｐゴシック" panose="020B0600070205080204" pitchFamily="34" charset="-128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8E4CB68-BD57-4EBF-9984-16CC63C1828D}" type="slidenum">
              <a:rPr lang="en-US" altLang="ko-K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ko-KR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6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ko-KR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0183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718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5095CB23-65B9-4E3B-AD2F-69D7686B7C58}" type="slidenum">
              <a:rPr lang="en-US" altLang="en-US" smtClean="0"/>
              <a:pPr>
                <a:spcBef>
                  <a:spcPct val="0"/>
                </a:spcBef>
              </a:pPr>
              <a:t>67</a:t>
            </a:fld>
            <a:endParaRPr lang="en-US" altLang="en-US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6245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C1E37AC9-10F1-4672-9346-92A3708014DC}" type="slidenum">
              <a:rPr lang="en-US" altLang="en-US" smtClean="0"/>
              <a:pPr>
                <a:spcBef>
                  <a:spcPct val="0"/>
                </a:spcBef>
              </a:pPr>
              <a:t>68</a:t>
            </a:fld>
            <a:endParaRPr lang="en-US" altLang="en-US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22189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E6B01E9D-AC8A-45A8-ACF0-26ED73591FB3}" type="slidenum">
              <a:rPr lang="en-US" altLang="en-US" smtClean="0"/>
              <a:pPr>
                <a:spcBef>
                  <a:spcPct val="0"/>
                </a:spcBef>
              </a:pPr>
              <a:t>69</a:t>
            </a:fld>
            <a:endParaRPr lang="en-US" altLang="en-US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122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38E8C499-7318-4AA7-B13E-08D74862F5B6}" type="slidenum">
              <a:rPr lang="en-US" altLang="en-US" smtClean="0"/>
              <a:pPr>
                <a:spcBef>
                  <a:spcPct val="0"/>
                </a:spcBef>
              </a:pPr>
              <a:t>70</a:t>
            </a:fld>
            <a:endParaRPr lang="en-US" alt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14363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B50FE77E-4CB7-4F62-8EBA-664FA30B9A22}" type="slidenum">
              <a:rPr lang="en-US" altLang="en-US" smtClean="0"/>
              <a:pPr>
                <a:spcBef>
                  <a:spcPct val="0"/>
                </a:spcBef>
              </a:pPr>
              <a:t>71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7292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78E4E6-4ADE-432E-A6E9-654C5739A1FE}" type="slidenum">
              <a:rPr lang="en-US" altLang="ko-KR"/>
              <a:pPr>
                <a:spcBef>
                  <a:spcPct val="0"/>
                </a:spcBef>
              </a:pPr>
              <a:t>7</a:t>
            </a:fld>
            <a:endParaRPr lang="en-US" altLang="ko-KR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0470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F236651E-3172-49D2-B26A-356A500989A8}" type="slidenum">
              <a:rPr lang="en-US" altLang="en-US" smtClean="0"/>
              <a:pPr>
                <a:spcBef>
                  <a:spcPct val="0"/>
                </a:spcBef>
              </a:pPr>
              <a:t>72</a:t>
            </a:fld>
            <a:endParaRPr lang="en-US" alt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014207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C018CDDA-2FDA-40FB-B0C0-CA5D0ADE06FD}" type="slidenum">
              <a:rPr lang="en-US" altLang="en-US" smtClean="0"/>
              <a:pPr>
                <a:spcBef>
                  <a:spcPct val="0"/>
                </a:spcBef>
              </a:pPr>
              <a:t>73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65075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90D2950B-2BB7-47A0-822C-68627C9EAA6D}" type="slidenum">
              <a:rPr lang="en-US" altLang="en-US" smtClean="0"/>
              <a:pPr>
                <a:spcBef>
                  <a:spcPct val="0"/>
                </a:spcBef>
              </a:pPr>
              <a:t>74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21168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</a:pPr>
            <a:fld id="{E2F80490-ADFD-466B-93E0-E1C13C2C94E0}" type="slidenum">
              <a:rPr lang="en-US" altLang="en-US" smtClean="0"/>
              <a:pPr>
                <a:spcBef>
                  <a:spcPct val="0"/>
                </a:spcBef>
              </a:pPr>
              <a:t>75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59122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9A71917-CEE8-4446-B8DA-D96ECD7E2745}" type="slidenum">
              <a:rPr lang="en-US" altLang="ko-KR"/>
              <a:pPr>
                <a:spcBef>
                  <a:spcPct val="0"/>
                </a:spcBef>
              </a:pPr>
              <a:t>9</a:t>
            </a:fld>
            <a:endParaRPr lang="en-US" altLang="ko-KR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378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 anchor="b"/>
          <a:lstStyle>
            <a:lvl1pPr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22D7818-7563-4FD9-85F7-8F9767B6A68F}" type="slidenum">
              <a:rPr lang="en-US" altLang="ko-KR"/>
              <a:pPr algn="r" eaLnBrk="1" hangingPunct="1">
                <a:spcBef>
                  <a:spcPct val="0"/>
                </a:spcBef>
              </a:pPr>
              <a:t>11</a:t>
            </a:fld>
            <a:endParaRPr lang="en-US" altLang="ko-KR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3550" y="722313"/>
            <a:ext cx="6392863" cy="359727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795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 anchor="b"/>
          <a:lstStyle>
            <a:lvl1pPr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C809389-4AA2-4D37-89DA-E27E38902CA0}" type="slidenum">
              <a:rPr lang="en-US" altLang="ko-KR"/>
              <a:pPr algn="r" eaLnBrk="1" hangingPunct="1">
                <a:spcBef>
                  <a:spcPct val="0"/>
                </a:spcBef>
              </a:pPr>
              <a:t>12</a:t>
            </a:fld>
            <a:endParaRPr lang="en-US" altLang="ko-KR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3550" y="722313"/>
            <a:ext cx="6392863" cy="3597275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1538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 anchor="b"/>
          <a:lstStyle>
            <a:lvl1pPr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8EAB5E1-29B5-4571-8979-E408ED95E9CF}" type="slidenum">
              <a:rPr lang="en-US" altLang="ko-KR"/>
              <a:pPr algn="r" eaLnBrk="1" hangingPunct="1">
                <a:spcBef>
                  <a:spcPct val="0"/>
                </a:spcBef>
              </a:pPr>
              <a:t>13</a:t>
            </a:fld>
            <a:endParaRPr lang="en-US" altLang="ko-KR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3550" y="722313"/>
            <a:ext cx="6392863" cy="3597275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574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 anchor="b"/>
          <a:lstStyle>
            <a:lvl1pPr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9B1CCBD-52B2-4826-95FF-A20501EB6531}" type="slidenum">
              <a:rPr lang="en-US" altLang="ko-KR"/>
              <a:pPr algn="r" eaLnBrk="1" hangingPunct="1">
                <a:spcBef>
                  <a:spcPct val="0"/>
                </a:spcBef>
              </a:pPr>
              <a:t>14</a:t>
            </a:fld>
            <a:endParaRPr lang="en-US" altLang="ko-KR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3550" y="722313"/>
            <a:ext cx="6392863" cy="3597275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097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 anchor="b"/>
          <a:lstStyle>
            <a:lvl1pPr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91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191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448D6AF-6B9C-4FB1-A9FA-2DDC214765EA}" type="slidenum">
              <a:rPr lang="en-US" altLang="ko-KR"/>
              <a:pPr algn="r" eaLnBrk="1" hangingPunct="1">
                <a:spcBef>
                  <a:spcPct val="0"/>
                </a:spcBef>
              </a:pPr>
              <a:t>15</a:t>
            </a:fld>
            <a:endParaRPr lang="en-US" altLang="ko-KR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3550" y="722313"/>
            <a:ext cx="6392863" cy="3597275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37" tIns="45968" rIns="91937" bIns="45968"/>
          <a:lstStyle/>
          <a:p>
            <a:pPr eaLnBrk="1" hangingPunct="1"/>
            <a:endParaRPr lang="ko-KR" altLang="ko-KR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807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3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79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86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280128-F0A0-4841-9D9C-9A1A2209FCB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813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62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48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79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35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07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675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884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8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5B557-9273-4ACB-8B9A-BFBF43968EE3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0C036-E853-4E7C-93BC-8C6B58030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3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Review </a:t>
            </a:r>
            <a:r>
              <a:rPr lang="en-US" altLang="ko-KR" dirty="0" smtClean="0"/>
              <a:t>on Molecular Biology-1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Md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Mazedul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Haq</a:t>
            </a:r>
            <a:endParaRPr lang="en-US" altLang="ko-KR" dirty="0" smtClean="0"/>
          </a:p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haqmazed@jbnu.ac.kr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8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sz="3200" dirty="0">
                <a:ea typeface="ＭＳ Ｐゴシック" panose="020B0600070205080204" pitchFamily="34" charset="-128"/>
              </a:rPr>
              <a:t>ANTIBODY AND COMPLEMENT ENHANCE PHAGOCYTOSIS</a:t>
            </a:r>
            <a:endParaRPr lang="ko-KR" altLang="en-US" dirty="0" smtClean="0">
              <a:ea typeface="굴림" panose="020B0600000101010101" pitchFamily="50" charset="-127"/>
            </a:endParaRPr>
          </a:p>
        </p:txBody>
      </p:sp>
      <p:pic>
        <p:nvPicPr>
          <p:cNvPr id="29699" name="Picture 4" descr="figure 07-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89114"/>
            <a:ext cx="9144000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4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457200"/>
            <a:ext cx="7772400" cy="1143000"/>
          </a:xfrm>
        </p:spPr>
        <p:txBody>
          <a:bodyPr/>
          <a:lstStyle/>
          <a:p>
            <a:r>
              <a:rPr lang="fr-FR" altLang="ko-KR" sz="3600">
                <a:ea typeface="ＭＳ Ｐゴシック" panose="020B0600070205080204" pitchFamily="34" charset="-128"/>
              </a:rPr>
              <a:t>ACTIVATION OF MACROPHAGES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792" y="1249518"/>
            <a:ext cx="7427977" cy="531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941832" y="1600200"/>
            <a:ext cx="4151376" cy="149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altLang="ko-KR" sz="2600" dirty="0" err="1" smtClean="0">
                <a:ea typeface="ＭＳ Ｐゴシック" panose="020B0600070205080204" pitchFamily="34" charset="-128"/>
              </a:rPr>
              <a:t>Activated</a:t>
            </a:r>
            <a:r>
              <a:rPr lang="fr-FR" altLang="ko-KR" sz="2600" dirty="0" smtClean="0">
                <a:ea typeface="ＭＳ Ｐゴシック" panose="020B0600070205080204" pitchFamily="34" charset="-128"/>
              </a:rPr>
              <a:t> macrophages secret</a:t>
            </a:r>
          </a:p>
          <a:p>
            <a:pPr lvl="1"/>
            <a:r>
              <a:rPr lang="fr-FR" altLang="ko-KR" sz="2600" dirty="0" smtClean="0">
                <a:ea typeface="ＭＳ Ｐゴシック" panose="020B0600070205080204" pitchFamily="34" charset="-128"/>
              </a:rPr>
              <a:t>Cytokines</a:t>
            </a:r>
          </a:p>
          <a:p>
            <a:pPr lvl="2"/>
            <a:r>
              <a:rPr lang="fr-FR" altLang="ko-KR" sz="2600" dirty="0" err="1" smtClean="0">
                <a:ea typeface="ＭＳ Ｐゴシック" panose="020B0600070205080204" pitchFamily="34" charset="-128"/>
              </a:rPr>
              <a:t>Chemokines</a:t>
            </a:r>
            <a:r>
              <a:rPr lang="fr-FR" altLang="ko-KR" sz="2600" dirty="0" smtClean="0">
                <a:ea typeface="ＭＳ Ｐゴシック" panose="020B0600070205080204" pitchFamily="34" charset="-128"/>
              </a:rPr>
              <a:t> (</a:t>
            </a:r>
            <a:r>
              <a:rPr lang="fr-FR" altLang="ko-KR" sz="2600" dirty="0" err="1" smtClean="0">
                <a:ea typeface="ＭＳ Ｐゴシック" panose="020B0600070205080204" pitchFamily="34" charset="-128"/>
              </a:rPr>
              <a:t>chemoattractant</a:t>
            </a:r>
            <a:r>
              <a:rPr lang="fr-FR" altLang="ko-KR" sz="2600" dirty="0" smtClean="0">
                <a:ea typeface="ＭＳ Ｐゴシック" panose="020B0600070205080204" pitchFamily="34" charset="-128"/>
              </a:rPr>
              <a:t> cytokines)</a:t>
            </a:r>
          </a:p>
          <a:p>
            <a:pPr lvl="1"/>
            <a:r>
              <a:rPr lang="fr-FR" altLang="ko-KR" sz="2600" dirty="0" err="1" smtClean="0">
                <a:ea typeface="ＭＳ Ｐゴシック" panose="020B0600070205080204" pitchFamily="34" charset="-128"/>
              </a:rPr>
              <a:t>Inflammatory</a:t>
            </a:r>
            <a:r>
              <a:rPr lang="fr-FR" altLang="ko-KR" sz="2600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sz="2600" dirty="0" err="1" smtClean="0">
                <a:ea typeface="ＭＳ Ｐゴシック" panose="020B0600070205080204" pitchFamily="34" charset="-128"/>
              </a:rPr>
              <a:t>mediators</a:t>
            </a:r>
            <a:endParaRPr lang="fr-FR" altLang="ko-KR" sz="26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7086" y="1449179"/>
            <a:ext cx="3941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dirty="0">
                <a:ea typeface="ＭＳ Ｐゴシック" panose="020B0600070205080204" pitchFamily="34" charset="-128"/>
              </a:rPr>
              <a:t>Cytokines and </a:t>
            </a:r>
            <a:r>
              <a:rPr lang="fr-FR" altLang="ko-KR" dirty="0" err="1">
                <a:ea typeface="ＭＳ Ｐゴシック" panose="020B0600070205080204" pitchFamily="34" charset="-128"/>
              </a:rPr>
              <a:t>chemokines</a:t>
            </a:r>
            <a:endParaRPr lang="fr-FR" altLang="ko-KR" dirty="0">
              <a:ea typeface="ＭＳ Ｐゴシック" panose="020B0600070205080204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ko-KR" dirty="0">
                <a:ea typeface="ＭＳ Ｐゴシック" panose="020B0600070205080204" pitchFamily="34" charset="-128"/>
              </a:rPr>
              <a:t>Interleukin-1 (IL-1), IL-6, IL-8, IL-12 and TNF-alpha (</a:t>
            </a:r>
            <a:r>
              <a:rPr lang="fr-FR" altLang="ko-KR" dirty="0" err="1">
                <a:ea typeface="ＭＳ Ｐゴシック" panose="020B0600070205080204" pitchFamily="34" charset="-128"/>
              </a:rPr>
              <a:t>Tumor</a:t>
            </a:r>
            <a:r>
              <a:rPr lang="fr-FR" altLang="ko-KR" dirty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>
                <a:ea typeface="ＭＳ Ｐゴシック" panose="020B0600070205080204" pitchFamily="34" charset="-128"/>
              </a:rPr>
              <a:t>necrosis</a:t>
            </a:r>
            <a:r>
              <a:rPr lang="fr-FR" altLang="ko-KR" dirty="0">
                <a:ea typeface="ＭＳ Ｐゴシック" panose="020B0600070205080204" pitchFamily="34" charset="-128"/>
              </a:rPr>
              <a:t> factor)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81900" y="5560469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ko-KR" dirty="0" err="1">
                <a:ea typeface="ＭＳ Ｐゴシック" panose="020B0600070205080204" pitchFamily="34" charset="-128"/>
              </a:rPr>
              <a:t>Inflammatory</a:t>
            </a:r>
            <a:r>
              <a:rPr lang="fr-FR" altLang="ko-KR" dirty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>
                <a:ea typeface="ＭＳ Ｐゴシック" panose="020B0600070205080204" pitchFamily="34" charset="-128"/>
              </a:rPr>
              <a:t>mediators</a:t>
            </a:r>
            <a:endParaRPr lang="fr-FR" altLang="ko-KR" dirty="0">
              <a:ea typeface="ＭＳ Ｐゴシック" panose="020B0600070205080204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ko-KR" dirty="0" err="1">
                <a:ea typeface="ＭＳ Ｐゴシック" panose="020B0600070205080204" pitchFamily="34" charset="-128"/>
              </a:rPr>
              <a:t>Prostaglandins</a:t>
            </a:r>
            <a:r>
              <a:rPr lang="fr-FR" altLang="ko-KR" dirty="0">
                <a:ea typeface="ＭＳ Ｐゴシック" panose="020B0600070205080204" pitchFamily="34" charset="-128"/>
              </a:rPr>
              <a:t>, </a:t>
            </a:r>
            <a:r>
              <a:rPr lang="fr-FR" altLang="ko-KR" dirty="0" err="1">
                <a:ea typeface="ＭＳ Ｐゴシック" panose="020B0600070205080204" pitchFamily="34" charset="-128"/>
              </a:rPr>
              <a:t>leukotrienes</a:t>
            </a:r>
            <a:r>
              <a:rPr lang="fr-FR" altLang="ko-KR" dirty="0">
                <a:ea typeface="ＭＳ Ｐゴシック" panose="020B0600070205080204" pitchFamily="34" charset="-128"/>
              </a:rPr>
              <a:t>, </a:t>
            </a:r>
            <a:r>
              <a:rPr lang="fr-FR" altLang="ko-KR" dirty="0" err="1">
                <a:ea typeface="ＭＳ Ｐゴシック" panose="020B0600070205080204" pitchFamily="34" charset="-128"/>
              </a:rPr>
              <a:t>plasminogen</a:t>
            </a:r>
            <a:r>
              <a:rPr lang="fr-FR" altLang="ko-KR" dirty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>
                <a:ea typeface="ＭＳ Ｐゴシック" panose="020B0600070205080204" pitchFamily="34" charset="-128"/>
              </a:rPr>
              <a:t>activator</a:t>
            </a:r>
            <a:r>
              <a:rPr lang="fr-FR" altLang="ko-KR" dirty="0">
                <a:ea typeface="ＭＳ Ｐゴシック" panose="020B0600070205080204" pitchFamily="34" charset="-128"/>
              </a:rPr>
              <a:t>, </a:t>
            </a:r>
            <a:r>
              <a:rPr lang="fr-FR" altLang="ko-KR" dirty="0" err="1">
                <a:ea typeface="ＭＳ Ｐゴシック" panose="020B0600070205080204" pitchFamily="34" charset="-128"/>
              </a:rPr>
              <a:t>platelet-activating</a:t>
            </a:r>
            <a:r>
              <a:rPr lang="fr-FR" altLang="ko-KR" dirty="0">
                <a:ea typeface="ＭＳ Ｐゴシック" panose="020B0600070205080204" pitchFamily="34" charset="-128"/>
              </a:rPr>
              <a:t> factor (PAF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)</a:t>
            </a:r>
            <a:endParaRPr lang="fr-FR" altLang="ko-K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199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0" y="457200"/>
            <a:ext cx="7772400" cy="1143000"/>
          </a:xfrm>
        </p:spPr>
        <p:txBody>
          <a:bodyPr/>
          <a:lstStyle/>
          <a:p>
            <a:r>
              <a:rPr lang="fr-FR" altLang="ko-KR" sz="3600">
                <a:ea typeface="ＭＳ Ｐゴシック" panose="020B0600070205080204" pitchFamily="34" charset="-128"/>
              </a:rPr>
              <a:t>BIOLOGICAL ACTIVITY OF IL-1, IL-6 AND TNF-ALPHA</a:t>
            </a:r>
          </a:p>
        </p:txBody>
      </p:sp>
      <p:sp>
        <p:nvSpPr>
          <p:cNvPr id="41987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209800" y="2133600"/>
            <a:ext cx="7772400" cy="4114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Induce hepatocytes to produce acute-phase proteins</a:t>
            </a:r>
          </a:p>
          <a:p>
            <a:pPr lvl="1">
              <a:defRPr/>
            </a:pPr>
            <a:r>
              <a:rPr lang="fr-FR" altLang="ko-KR" dirty="0" smtClean="0">
                <a:ea typeface="ＭＳ Ｐゴシック" panose="020B0600070205080204" pitchFamily="34" charset="-128"/>
              </a:rPr>
              <a:t>C-reactive protein (CRP)</a:t>
            </a:r>
          </a:p>
          <a:p>
            <a:pPr lvl="1">
              <a:defRPr/>
            </a:pPr>
            <a:r>
              <a:rPr lang="fr-FR" altLang="ko-KR" dirty="0" smtClean="0">
                <a:ea typeface="ＭＳ Ｐゴシック" panose="020B0600070205080204" pitchFamily="34" charset="-128"/>
              </a:rPr>
              <a:t>Mannose binding lectin (MBL)</a:t>
            </a:r>
          </a:p>
          <a:p>
            <a:pPr lvl="1">
              <a:buNone/>
              <a:defRPr/>
            </a:pPr>
            <a:endParaRPr lang="fr-FR" altLang="ko-KR" dirty="0" smtClean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Induce bone marrow to release neutrophils</a:t>
            </a:r>
          </a:p>
          <a:p>
            <a:pPr>
              <a:buNone/>
              <a:defRPr/>
            </a:pPr>
            <a:endParaRPr lang="fr-FR" altLang="ko-KR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Induce hypothalamus to raise temperature</a:t>
            </a:r>
          </a:p>
          <a:p>
            <a:pPr>
              <a:buNone/>
              <a:defRPr/>
            </a:pPr>
            <a:endParaRPr lang="fr-FR" altLang="ko-KR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Induce fat and muscle cells to generate heat</a:t>
            </a:r>
          </a:p>
        </p:txBody>
      </p:sp>
    </p:spTree>
    <p:extLst>
      <p:ext uri="{BB962C8B-B14F-4D97-AF65-F5344CB8AC3E}">
        <p14:creationId xmlns:p14="http://schemas.microsoft.com/office/powerpoint/2010/main" val="72765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438400" y="533400"/>
            <a:ext cx="7772400" cy="1143000"/>
          </a:xfrm>
        </p:spPr>
        <p:txBody>
          <a:bodyPr/>
          <a:lstStyle/>
          <a:p>
            <a:r>
              <a:rPr lang="fr-FR" altLang="ko-KR" sz="4000">
                <a:ea typeface="ＭＳ Ｐゴシック" panose="020B0600070205080204" pitchFamily="34" charset="-128"/>
              </a:rPr>
              <a:t>DEFENSINS</a:t>
            </a:r>
          </a:p>
        </p:txBody>
      </p:sp>
      <p:sp>
        <p:nvSpPr>
          <p:cNvPr id="4505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133600" y="1905000"/>
            <a:ext cx="7772400" cy="4114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Family of amphipathic antimicrobial peptides</a:t>
            </a:r>
          </a:p>
          <a:p>
            <a:pPr lvl="1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35 to 40 amino acids</a:t>
            </a:r>
          </a:p>
          <a:p>
            <a:pPr>
              <a:buNone/>
              <a:defRPr/>
            </a:pPr>
            <a:endParaRPr lang="fr-FR" altLang="ko-KR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Mechanism of action</a:t>
            </a:r>
          </a:p>
          <a:p>
            <a:pPr lvl="1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Disruption of cell membranes</a:t>
            </a:r>
          </a:p>
          <a:p>
            <a:pPr lvl="1">
              <a:buNone/>
              <a:defRPr/>
            </a:pPr>
            <a:endParaRPr lang="fr-FR" altLang="ko-KR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Classification</a:t>
            </a:r>
          </a:p>
          <a:p>
            <a:pPr lvl="1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Alpha</a:t>
            </a:r>
          </a:p>
          <a:p>
            <a:pPr lvl="2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Neutrophils and Paneth cells</a:t>
            </a:r>
          </a:p>
          <a:p>
            <a:pPr lvl="1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Beta</a:t>
            </a:r>
          </a:p>
          <a:p>
            <a:pPr lvl="2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Epithelial cells of skin, respiratory tract and UG tract</a:t>
            </a:r>
          </a:p>
        </p:txBody>
      </p:sp>
    </p:spTree>
    <p:extLst>
      <p:ext uri="{BB962C8B-B14F-4D97-AF65-F5344CB8AC3E}">
        <p14:creationId xmlns:p14="http://schemas.microsoft.com/office/powerpoint/2010/main" val="361768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0" y="457200"/>
            <a:ext cx="7772400" cy="1143000"/>
          </a:xfrm>
        </p:spPr>
        <p:txBody>
          <a:bodyPr/>
          <a:lstStyle/>
          <a:p>
            <a:r>
              <a:rPr lang="fr-FR" altLang="ko-KR" sz="3000" dirty="0">
                <a:ea typeface="ＭＳ Ｐゴシック" panose="020B0600070205080204" pitchFamily="34" charset="-128"/>
              </a:rPr>
              <a:t>THE INNATE RESPONSE TO VIRAL PATHOGENS BY DEFENSIS </a:t>
            </a:r>
          </a:p>
        </p:txBody>
      </p:sp>
      <p:pic>
        <p:nvPicPr>
          <p:cNvPr id="4" name="Picture 4" descr="figure 08-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752" y="2017776"/>
            <a:ext cx="8269288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777240" y="1776984"/>
            <a:ext cx="4791456" cy="3288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altLang="ko-KR" dirty="0" smtClean="0">
                <a:ea typeface="ＭＳ Ｐゴシック" panose="020B0600070205080204" pitchFamily="34" charset="-128"/>
              </a:rPr>
              <a:t>Virus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infected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healthy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cells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produce</a:t>
            </a:r>
            <a:endParaRPr lang="fr-FR" altLang="ko-KR" dirty="0" smtClean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fr-FR" altLang="ko-KR" dirty="0" err="1" smtClean="0">
                <a:ea typeface="ＭＳ Ｐゴシック" panose="020B0600070205080204" pitchFamily="34" charset="-128"/>
              </a:rPr>
              <a:t>Interferon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-alpha (IFN-alpha)</a:t>
            </a:r>
          </a:p>
          <a:p>
            <a:pPr lvl="1">
              <a:defRPr/>
            </a:pPr>
            <a:r>
              <a:rPr lang="fr-FR" altLang="ko-KR" dirty="0" err="1" smtClean="0">
                <a:ea typeface="ＭＳ Ｐゴシック" panose="020B0600070205080204" pitchFamily="34" charset="-128"/>
              </a:rPr>
              <a:t>Interferon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-beta (IFN-beta)</a:t>
            </a:r>
          </a:p>
          <a:p>
            <a:pPr>
              <a:defRPr/>
            </a:pPr>
            <a:r>
              <a:rPr lang="fr-FR" altLang="ko-KR" dirty="0" smtClean="0">
                <a:ea typeface="ＭＳ Ｐゴシック" panose="020B0600070205080204" pitchFamily="34" charset="-128"/>
              </a:rPr>
              <a:t>IFN-alpha and IFN-beta are type 1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interferons</a:t>
            </a:r>
            <a:endParaRPr lang="fr-FR" altLang="ko-KR" dirty="0" smtClean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fr-FR" altLang="ko-KR" dirty="0" smtClean="0">
                <a:ea typeface="ＭＳ Ｐゴシック" panose="020B0600070205080204" pitchFamily="34" charset="-128"/>
              </a:rPr>
              <a:t>Type 1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interferons</a:t>
            </a:r>
            <a:endParaRPr lang="fr-FR" altLang="ko-KR" dirty="0" smtClean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fr-FR" altLang="ko-KR" dirty="0" err="1" smtClean="0">
                <a:ea typeface="ＭＳ Ｐゴシック" panose="020B0600070205080204" pitchFamily="34" charset="-128"/>
              </a:rPr>
              <a:t>Inhibit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virus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replication</a:t>
            </a:r>
            <a:endParaRPr lang="fr-FR" altLang="ko-KR" dirty="0" smtClean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fr-FR" altLang="ko-KR" dirty="0" err="1" smtClean="0">
                <a:ea typeface="ＭＳ Ｐゴシック" panose="020B0600070205080204" pitchFamily="34" charset="-128"/>
              </a:rPr>
              <a:t>Activate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natural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killer (NK)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cells</a:t>
            </a:r>
            <a:endParaRPr lang="fr-FR" altLang="ko-KR" dirty="0" smtClean="0">
              <a:ea typeface="ＭＳ Ｐゴシック" panose="020B0600070205080204" pitchFamily="34" charset="-128"/>
            </a:endParaRPr>
          </a:p>
          <a:p>
            <a:pPr lvl="1">
              <a:defRPr/>
            </a:pPr>
            <a:r>
              <a:rPr lang="fr-FR" altLang="ko-KR" dirty="0" err="1" smtClean="0">
                <a:ea typeface="ＭＳ Ｐゴシック" panose="020B0600070205080204" pitchFamily="34" charset="-128"/>
              </a:rPr>
              <a:t>Increases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expression of MHC-1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molecules</a:t>
            </a:r>
            <a:endParaRPr lang="fr-FR" altLang="ko-K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619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533400"/>
            <a:ext cx="7772400" cy="1143000"/>
          </a:xfrm>
        </p:spPr>
        <p:txBody>
          <a:bodyPr/>
          <a:lstStyle/>
          <a:p>
            <a:r>
              <a:rPr lang="fr-FR" altLang="ko-KR" sz="4000">
                <a:ea typeface="ＭＳ Ｐゴシック" panose="020B0600070205080204" pitchFamily="34" charset="-128"/>
              </a:rPr>
              <a:t>NATURAL KILLER (NK) CELLS</a:t>
            </a:r>
          </a:p>
        </p:txBody>
      </p:sp>
      <p:sp>
        <p:nvSpPr>
          <p:cNvPr id="72707" name="Rectangle 5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362200" y="1828800"/>
            <a:ext cx="7772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r>
              <a:rPr lang="fr-FR" altLang="ko-KR" smtClean="0">
                <a:ea typeface="ＭＳ Ｐゴシック" panose="020B0600070205080204" pitchFamily="34" charset="-128"/>
              </a:rPr>
              <a:t>Large granular lymphocytes that circulate in blood </a:t>
            </a:r>
          </a:p>
          <a:p>
            <a:pPr>
              <a:buFont typeface="Times New Roman" panose="02020603050405020304" pitchFamily="18" charset="0"/>
              <a:buNone/>
            </a:pPr>
            <a:endParaRPr lang="fr-FR" altLang="ko-KR" smtClean="0">
              <a:ea typeface="ＭＳ Ｐゴシック" panose="020B0600070205080204" pitchFamily="34" charset="-128"/>
            </a:endParaRPr>
          </a:p>
          <a:p>
            <a:r>
              <a:rPr lang="fr-FR" altLang="ko-KR" smtClean="0">
                <a:ea typeface="ＭＳ Ｐゴシック" panose="020B0600070205080204" pitchFamily="34" charset="-128"/>
              </a:rPr>
              <a:t>Functions</a:t>
            </a:r>
          </a:p>
          <a:p>
            <a:pPr lvl="1"/>
            <a:r>
              <a:rPr lang="fr-FR" altLang="ko-KR" smtClean="0">
                <a:ea typeface="ＭＳ Ｐゴシック" panose="020B0600070205080204" pitchFamily="34" charset="-128"/>
              </a:rPr>
              <a:t>Killing infected cells (cytotoxic)</a:t>
            </a:r>
          </a:p>
          <a:p>
            <a:pPr lvl="1"/>
            <a:r>
              <a:rPr lang="fr-FR" altLang="ko-KR" smtClean="0">
                <a:ea typeface="ＭＳ Ｐゴシック" panose="020B0600070205080204" pitchFamily="34" charset="-128"/>
              </a:rPr>
              <a:t>Secretion of cytokines</a:t>
            </a:r>
          </a:p>
          <a:p>
            <a:pPr lvl="1">
              <a:buFont typeface="Times New Roman" panose="02020603050405020304" pitchFamily="18" charset="0"/>
              <a:buNone/>
            </a:pPr>
            <a:endParaRPr lang="fr-FR" altLang="ko-KR" smtClean="0">
              <a:ea typeface="ＭＳ Ｐゴシック" panose="020B0600070205080204" pitchFamily="34" charset="-128"/>
            </a:endParaRPr>
          </a:p>
          <a:p>
            <a:r>
              <a:rPr lang="fr-FR" altLang="ko-KR" smtClean="0">
                <a:ea typeface="ＭＳ Ｐゴシック" panose="020B0600070205080204" pitchFamily="34" charset="-128"/>
              </a:rPr>
              <a:t>Activation by</a:t>
            </a:r>
          </a:p>
          <a:p>
            <a:pPr lvl="1"/>
            <a:r>
              <a:rPr lang="fr-FR" altLang="ko-KR" smtClean="0">
                <a:ea typeface="ＭＳ Ｐゴシック" panose="020B0600070205080204" pitchFamily="34" charset="-128"/>
              </a:rPr>
              <a:t>Type 1 interferons</a:t>
            </a:r>
          </a:p>
          <a:p>
            <a:pPr lvl="2"/>
            <a:r>
              <a:rPr lang="fr-FR" altLang="ko-KR" smtClean="0">
                <a:ea typeface="ＭＳ Ｐゴシック" panose="020B0600070205080204" pitchFamily="34" charset="-128"/>
              </a:rPr>
              <a:t>Infected cells</a:t>
            </a:r>
          </a:p>
          <a:p>
            <a:pPr lvl="2"/>
            <a:r>
              <a:rPr lang="fr-FR" altLang="ko-KR" smtClean="0">
                <a:ea typeface="ＭＳ Ｐゴシック" panose="020B0600070205080204" pitchFamily="34" charset="-128"/>
              </a:rPr>
              <a:t>Stimulates cytotoxic function</a:t>
            </a:r>
          </a:p>
          <a:p>
            <a:pPr lvl="1"/>
            <a:r>
              <a:rPr lang="fr-FR" altLang="ko-KR" smtClean="0">
                <a:ea typeface="ＭＳ Ｐゴシック" panose="020B0600070205080204" pitchFamily="34" charset="-128"/>
              </a:rPr>
              <a:t>IL-12 and TNF-alpha</a:t>
            </a:r>
          </a:p>
          <a:p>
            <a:pPr lvl="2"/>
            <a:r>
              <a:rPr lang="fr-FR" altLang="ko-KR" smtClean="0">
                <a:ea typeface="ＭＳ Ｐゴシック" panose="020B0600070205080204" pitchFamily="34" charset="-128"/>
              </a:rPr>
              <a:t>Macrophages</a:t>
            </a:r>
          </a:p>
          <a:p>
            <a:pPr lvl="2"/>
            <a:r>
              <a:rPr lang="fr-FR" altLang="ko-KR" smtClean="0">
                <a:ea typeface="ＭＳ Ｐゴシック" panose="020B0600070205080204" pitchFamily="34" charset="-128"/>
              </a:rPr>
              <a:t>Stimulates cytokine secretion</a:t>
            </a:r>
          </a:p>
        </p:txBody>
      </p:sp>
    </p:spTree>
    <p:extLst>
      <p:ext uri="{BB962C8B-B14F-4D97-AF65-F5344CB8AC3E}">
        <p14:creationId xmlns:p14="http://schemas.microsoft.com/office/powerpoint/2010/main" val="337393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012950" y="457200"/>
            <a:ext cx="7772400" cy="1143000"/>
          </a:xfrm>
        </p:spPr>
        <p:txBody>
          <a:bodyPr/>
          <a:lstStyle/>
          <a:p>
            <a:r>
              <a:rPr lang="fr-FR" altLang="ko-KR" sz="4000">
                <a:ea typeface="ＭＳ Ｐゴシック" panose="020B0600070205080204" pitchFamily="34" charset="-128"/>
              </a:rPr>
              <a:t>NATURAL KILLER (NK) CELLS</a:t>
            </a:r>
          </a:p>
        </p:txBody>
      </p:sp>
      <p:sp>
        <p:nvSpPr>
          <p:cNvPr id="74755" name="Rectangle 5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012950" y="1981200"/>
            <a:ext cx="8229600" cy="3962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altLang="ko-KR" dirty="0" err="1" smtClean="0">
                <a:ea typeface="ＭＳ Ｐゴシック" panose="020B0600070205080204" pitchFamily="34" charset="-128"/>
              </a:rPr>
              <a:t>Activated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NK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cells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release IFN-gamma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which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activates</a:t>
            </a:r>
            <a:endParaRPr lang="fr-FR" altLang="ko-KR" dirty="0" smtClean="0">
              <a:ea typeface="ＭＳ Ｐゴシック" panose="020B0600070205080204" pitchFamily="34" charset="-128"/>
            </a:endParaRPr>
          </a:p>
          <a:p>
            <a:pPr lvl="1"/>
            <a:r>
              <a:rPr lang="fr-FR" altLang="ko-KR" dirty="0" smtClean="0">
                <a:ea typeface="ＭＳ Ｐゴシック" panose="020B0600070205080204" pitchFamily="34" charset="-128"/>
              </a:rPr>
              <a:t>Macrophages</a:t>
            </a:r>
          </a:p>
          <a:p>
            <a:pPr lvl="2"/>
            <a:r>
              <a:rPr lang="fr-FR" altLang="ko-KR" dirty="0">
                <a:ea typeface="ＭＳ Ｐゴシック" panose="020B0600070205080204" pitchFamily="34" charset="-128"/>
              </a:rPr>
              <a:t>Release IL-12</a:t>
            </a:r>
          </a:p>
          <a:p>
            <a:pPr lvl="3"/>
            <a:r>
              <a:rPr lang="fr-FR" altLang="ko-KR" sz="2000" dirty="0">
                <a:ea typeface="ＭＳ Ｐゴシック" panose="020B0600070205080204" pitchFamily="34" charset="-128"/>
              </a:rPr>
              <a:t>Positive feedback system for NK and </a:t>
            </a:r>
            <a:r>
              <a:rPr lang="fr-FR" altLang="ko-KR" sz="2000" dirty="0" smtClean="0">
                <a:ea typeface="ＭＳ Ｐゴシック" panose="020B0600070205080204" pitchFamily="34" charset="-128"/>
              </a:rPr>
              <a:t>macrophages</a:t>
            </a:r>
            <a:endParaRPr lang="fr-FR" altLang="ko-KR" dirty="0" smtClean="0">
              <a:ea typeface="ＭＳ Ｐゴシック" panose="020B0600070205080204" pitchFamily="34" charset="-128"/>
            </a:endParaRPr>
          </a:p>
          <a:p>
            <a:r>
              <a:rPr lang="fr-FR" altLang="ko-KR" dirty="0" smtClean="0">
                <a:ea typeface="ＭＳ Ｐゴシック" panose="020B0600070205080204" pitchFamily="34" charset="-128"/>
              </a:rPr>
              <a:t>NK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cells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provide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immunity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to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intracellular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pathogens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, virus-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infected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and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tumor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cells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ko-KR" dirty="0">
                <a:ea typeface="굴림" panose="020B0600000101010101" pitchFamily="50" charset="-127"/>
              </a:rPr>
              <a:t>Granular leukocytes destroy cells that don’t  express MHC I</a:t>
            </a:r>
          </a:p>
          <a:p>
            <a:endParaRPr lang="fr-FR" altLang="ko-KR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923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Content Placeholder 3" descr="figure_10_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064" y="0"/>
            <a:ext cx="7391400" cy="684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512" y="623304"/>
            <a:ext cx="4490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Q. How NK </a:t>
            </a:r>
            <a:r>
              <a:rPr lang="fr-FR" altLang="ko-KR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cells</a:t>
            </a:r>
            <a:r>
              <a:rPr lang="fr-FR" altLang="ko-KR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differentiate</a:t>
            </a:r>
            <a:r>
              <a:rPr lang="fr-FR" altLang="ko-KR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ko-KR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infected</a:t>
            </a:r>
            <a:r>
              <a:rPr lang="fr-FR" altLang="ko-KR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ko-KR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from</a:t>
            </a:r>
            <a:r>
              <a:rPr lang="fr-FR" altLang="ko-KR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ko-KR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uninfected</a:t>
            </a:r>
            <a:r>
              <a:rPr lang="fr-FR" altLang="ko-KR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cells</a:t>
            </a:r>
            <a:r>
              <a:rPr lang="fr-FR" altLang="ko-KR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ko-KR" dirty="0">
                <a:ea typeface="ＭＳ Ｐゴシック" panose="020B0600070205080204" pitchFamily="34" charset="-128"/>
              </a:rPr>
              <a:t>NK </a:t>
            </a:r>
            <a:r>
              <a:rPr lang="fr-FR" altLang="ko-KR" dirty="0" err="1">
                <a:ea typeface="ＭＳ Ｐゴシック" panose="020B0600070205080204" pitchFamily="34" charset="-128"/>
              </a:rPr>
              <a:t>cells</a:t>
            </a:r>
            <a:r>
              <a:rPr lang="fr-FR" altLang="ko-KR" dirty="0">
                <a:ea typeface="ＭＳ Ｐゴシック" panose="020B0600070205080204" pitchFamily="34" charset="-128"/>
              </a:rPr>
              <a:t> express </a:t>
            </a:r>
            <a:r>
              <a:rPr lang="fr-FR" altLang="ko-KR" dirty="0" err="1">
                <a:ea typeface="ＭＳ Ｐゴシック" panose="020B0600070205080204" pitchFamily="34" charset="-128"/>
              </a:rPr>
              <a:t>receptors</a:t>
            </a:r>
            <a:r>
              <a:rPr lang="fr-FR" altLang="ko-KR" dirty="0">
                <a:ea typeface="ＭＳ Ｐゴシック" panose="020B0600070205080204" pitchFamily="34" charset="-128"/>
              </a:rPr>
              <a:t> for MHC class I </a:t>
            </a:r>
            <a:r>
              <a:rPr lang="fr-FR" altLang="ko-KR" dirty="0" err="1">
                <a:ea typeface="ＭＳ Ｐゴシック" panose="020B0600070205080204" pitchFamily="34" charset="-128"/>
              </a:rPr>
              <a:t>molecules</a:t>
            </a:r>
            <a:endParaRPr lang="fr-FR" altLang="ko-KR" dirty="0">
              <a:ea typeface="ＭＳ Ｐゴシック" panose="020B0600070205080204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ko-KR" dirty="0">
                <a:ea typeface="ＭＳ Ｐゴシック" panose="020B0600070205080204" pitchFamily="34" charset="-128"/>
              </a:rPr>
              <a:t>Binding of NK </a:t>
            </a:r>
            <a:r>
              <a:rPr lang="fr-FR" altLang="ko-KR" dirty="0" err="1">
                <a:ea typeface="ＭＳ Ｐゴシック" panose="020B0600070205080204" pitchFamily="34" charset="-128"/>
              </a:rPr>
              <a:t>cells</a:t>
            </a:r>
            <a:r>
              <a:rPr lang="fr-FR" altLang="ko-KR" dirty="0">
                <a:ea typeface="ＭＳ Ｐゴシック" panose="020B0600070205080204" pitchFamily="34" charset="-128"/>
              </a:rPr>
              <a:t> to MHC class I </a:t>
            </a:r>
            <a:r>
              <a:rPr lang="fr-FR" altLang="ko-KR" dirty="0" err="1">
                <a:ea typeface="ＭＳ Ｐゴシック" panose="020B0600070205080204" pitchFamily="34" charset="-128"/>
              </a:rPr>
              <a:t>molecules</a:t>
            </a:r>
            <a:r>
              <a:rPr lang="fr-FR" altLang="ko-KR" dirty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>
                <a:ea typeface="ＭＳ Ｐゴシック" panose="020B0600070205080204" pitchFamily="34" charset="-128"/>
              </a:rPr>
              <a:t>turn</a:t>
            </a:r>
            <a:r>
              <a:rPr lang="fr-FR" altLang="ko-KR" dirty="0">
                <a:ea typeface="ＭＳ Ｐゴシック" panose="020B0600070205080204" pitchFamily="34" charset="-128"/>
              </a:rPr>
              <a:t> off NK </a:t>
            </a:r>
            <a:r>
              <a:rPr lang="fr-FR" altLang="ko-KR" dirty="0" err="1">
                <a:ea typeface="ＭＳ Ｐゴシック" panose="020B0600070205080204" pitchFamily="34" charset="-128"/>
              </a:rPr>
              <a:t>cells</a:t>
            </a:r>
            <a:endParaRPr lang="fr-FR" altLang="ko-KR" dirty="0">
              <a:ea typeface="ＭＳ Ｐゴシック" panose="020B0600070205080204" pitchFamily="34" charset="-128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5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356109" y="147384"/>
            <a:ext cx="8683625" cy="83661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000" dirty="0" smtClean="0">
                <a:ea typeface="굴림" panose="020B0600000101010101" pitchFamily="50" charset="-127"/>
              </a:rPr>
              <a:t>Source of B &amp; T cells</a:t>
            </a:r>
          </a:p>
        </p:txBody>
      </p:sp>
      <p:pic>
        <p:nvPicPr>
          <p:cNvPr id="6147" name="Picture 6" descr="figure_17_08_label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6"/>
          <a:stretch>
            <a:fillRect/>
          </a:stretch>
        </p:blipFill>
        <p:spPr bwMode="auto">
          <a:xfrm>
            <a:off x="662496" y="1595755"/>
            <a:ext cx="4035425" cy="419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 txBox="1">
            <a:spLocks/>
          </p:cNvSpPr>
          <p:nvPr/>
        </p:nvSpPr>
        <p:spPr>
          <a:xfrm>
            <a:off x="5822571" y="307340"/>
            <a:ext cx="6128638" cy="76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dirty="0" smtClean="0">
                <a:ea typeface="굴림" panose="020B0600000101010101" pitchFamily="50" charset="-127"/>
              </a:rPr>
              <a:t>The Nature of Antigens</a:t>
            </a:r>
          </a:p>
        </p:txBody>
      </p:sp>
      <p:sp>
        <p:nvSpPr>
          <p:cNvPr id="5" name="Rectangle 5"/>
          <p:cNvSpPr>
            <a:spLocks noGrp="1"/>
          </p:cNvSpPr>
          <p:nvPr>
            <p:ph idx="1"/>
          </p:nvPr>
        </p:nvSpPr>
        <p:spPr>
          <a:xfrm>
            <a:off x="5382458" y="983996"/>
            <a:ext cx="6568751" cy="521017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ko-KR" sz="1900" b="1" dirty="0">
                <a:ea typeface="굴림" panose="020B0600000101010101" pitchFamily="50" charset="-127"/>
              </a:rPr>
              <a:t>Antigen (Ag)</a:t>
            </a:r>
            <a:r>
              <a:rPr lang="en-US" altLang="ko-KR" sz="1900" dirty="0">
                <a:ea typeface="굴림" panose="020B0600000101010101" pitchFamily="50" charset="-127"/>
              </a:rPr>
              <a:t>: A substance that causes the body to produce specific antibodies or sensitized T cells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1700" dirty="0">
                <a:ea typeface="굴림" panose="020B0600000101010101" pitchFamily="50" charset="-127"/>
              </a:rPr>
              <a:t>Antibodies (Ab) interact with </a:t>
            </a:r>
            <a:r>
              <a:rPr lang="en-US" altLang="ko-KR" sz="1700" b="1" dirty="0">
                <a:ea typeface="굴림" panose="020B0600000101010101" pitchFamily="50" charset="-127"/>
              </a:rPr>
              <a:t>epitopes</a:t>
            </a:r>
            <a:r>
              <a:rPr lang="en-US" altLang="ko-KR" sz="1700" dirty="0">
                <a:ea typeface="굴림" panose="020B0600000101010101" pitchFamily="50" charset="-127"/>
              </a:rPr>
              <a:t> or </a:t>
            </a:r>
            <a:r>
              <a:rPr lang="en-US" altLang="ko-KR" sz="1700" b="1" dirty="0">
                <a:ea typeface="굴림" panose="020B0600000101010101" pitchFamily="50" charset="-127"/>
              </a:rPr>
              <a:t> antigenic determinants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ko-KR" sz="1700" b="1" dirty="0">
              <a:ea typeface="굴림" panose="020B0600000101010101" pitchFamily="50" charset="-127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ko-KR" sz="1700" b="1" dirty="0">
              <a:ea typeface="굴림" panose="020B0600000101010101" pitchFamily="50" charset="-127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ko-KR" sz="1700" b="1" dirty="0">
              <a:ea typeface="굴림" panose="020B0600000101010101" pitchFamily="50" charset="-127"/>
            </a:endParaRPr>
          </a:p>
          <a:p>
            <a:pPr lvl="1" eaLnBrk="1" hangingPunct="1">
              <a:lnSpc>
                <a:spcPct val="80000"/>
              </a:lnSpc>
            </a:pPr>
            <a:endParaRPr lang="en-US" altLang="ko-KR" sz="1700" b="1" dirty="0">
              <a:ea typeface="굴림" panose="020B0600000101010101" pitchFamily="50" charset="-127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ko-KR" sz="1700" b="1" dirty="0">
              <a:ea typeface="굴림" panose="020B0600000101010101" pitchFamily="50" charset="-127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ko-KR" sz="1700" b="1" dirty="0" smtClean="0">
              <a:ea typeface="굴림" panose="020B0600000101010101" pitchFamily="50" charset="-127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ko-KR" sz="1700" b="1" dirty="0">
              <a:ea typeface="굴림" panose="020B0600000101010101" pitchFamily="50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1900" b="1" dirty="0" err="1">
                <a:ea typeface="굴림" panose="020B0600000101010101" pitchFamily="50" charset="-127"/>
              </a:rPr>
              <a:t>Hapten</a:t>
            </a:r>
            <a:r>
              <a:rPr lang="en-US" altLang="ko-KR" sz="1900" dirty="0">
                <a:ea typeface="굴림" panose="020B0600000101010101" pitchFamily="50" charset="-127"/>
              </a:rPr>
              <a:t>: An incomplete antigen which is not originally immunogenic.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1700" dirty="0">
                <a:ea typeface="굴림" panose="020B0600000101010101" pitchFamily="50" charset="-127"/>
              </a:rPr>
              <a:t>Cannot trigger host immunity if directly binds to antibody.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1700" dirty="0">
                <a:ea typeface="굴림" panose="020B0600000101010101" pitchFamily="50" charset="-127"/>
              </a:rPr>
              <a:t>Require carrier molecule to trigger the host immunity.</a:t>
            </a:r>
          </a:p>
        </p:txBody>
      </p:sp>
      <p:pic>
        <p:nvPicPr>
          <p:cNvPr id="6" name="Picture 6" descr="figure_17_01_label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9"/>
          <a:stretch>
            <a:fillRect/>
          </a:stretch>
        </p:blipFill>
        <p:spPr bwMode="auto">
          <a:xfrm>
            <a:off x="7114355" y="1904364"/>
            <a:ext cx="3250618" cy="19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figure_17_02_label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5"/>
          <a:stretch>
            <a:fillRect/>
          </a:stretch>
        </p:blipFill>
        <p:spPr bwMode="auto">
          <a:xfrm>
            <a:off x="7379039" y="5294829"/>
            <a:ext cx="2526652" cy="140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/>
          </p:cNvSpPr>
          <p:nvPr>
            <p:ph type="title"/>
          </p:nvPr>
        </p:nvSpPr>
        <p:spPr>
          <a:xfrm>
            <a:off x="1676401" y="98426"/>
            <a:ext cx="8683625" cy="760413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The Nature of Antibodies</a:t>
            </a:r>
          </a:p>
        </p:txBody>
      </p:sp>
      <p:pic>
        <p:nvPicPr>
          <p:cNvPr id="11267" name="Picture 5" descr="Specific Defenses of the Host: The Immune Response - ppt video online  downloa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7"/>
          <a:stretch>
            <a:fillRect/>
          </a:stretch>
        </p:blipFill>
        <p:spPr>
          <a:xfrm>
            <a:off x="0" y="858839"/>
            <a:ext cx="7264400" cy="4876800"/>
          </a:xfrm>
          <a:noFill/>
        </p:spPr>
      </p:pic>
      <p:pic>
        <p:nvPicPr>
          <p:cNvPr id="4" name="Picture 6" descr="figure_17_03_label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36"/>
          <a:stretch>
            <a:fillRect/>
          </a:stretch>
        </p:blipFill>
        <p:spPr bwMode="auto">
          <a:xfrm>
            <a:off x="7577285" y="1152144"/>
            <a:ext cx="3956222" cy="485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Learning Objectives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54935"/>
          </a:xfrm>
        </p:spPr>
        <p:txBody>
          <a:bodyPr/>
          <a:lstStyle/>
          <a:p>
            <a:r>
              <a:rPr lang="en-US" altLang="ko-KR" dirty="0" smtClean="0"/>
              <a:t>Immune System</a:t>
            </a:r>
          </a:p>
          <a:p>
            <a:r>
              <a:rPr lang="en-US" altLang="ko-KR" dirty="0" smtClean="0"/>
              <a:t>Enzymes</a:t>
            </a:r>
          </a:p>
          <a:p>
            <a:r>
              <a:rPr lang="en-US" altLang="ko-KR" dirty="0" smtClean="0"/>
              <a:t>Biosynthesis of Biomolecules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01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2181225" y="381000"/>
            <a:ext cx="7143750" cy="990600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Types of Antibodies</a:t>
            </a:r>
            <a:endParaRPr lang="ko-KR" altLang="en-US" smtClean="0">
              <a:ea typeface="굴림" panose="020B0600000101010101" pitchFamily="50" charset="-127"/>
            </a:endParaRPr>
          </a:p>
        </p:txBody>
      </p:sp>
      <p:pic>
        <p:nvPicPr>
          <p:cNvPr id="17411" name="Picture 2" descr="antibody | Definition, Structure, Function, &amp; Types | Britan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"/>
          <a:stretch>
            <a:fillRect/>
          </a:stretch>
        </p:blipFill>
        <p:spPr bwMode="auto">
          <a:xfrm>
            <a:off x="1981200" y="1676400"/>
            <a:ext cx="837088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 txBox="1">
            <a:spLocks/>
          </p:cNvSpPr>
          <p:nvPr/>
        </p:nvSpPr>
        <p:spPr>
          <a:xfrm>
            <a:off x="9528048" y="381000"/>
            <a:ext cx="2331720" cy="1831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ea typeface="굴림" panose="020B0600000101010101" pitchFamily="50" charset="-127"/>
              </a:rPr>
              <a:t>Globular proteins called </a:t>
            </a:r>
            <a:r>
              <a:rPr lang="en-US" altLang="ko-KR" b="1" dirty="0" smtClean="0">
                <a:ea typeface="굴림" panose="020B0600000101010101" pitchFamily="50" charset="-127"/>
              </a:rPr>
              <a:t>immunoglobulins</a:t>
            </a:r>
            <a:endParaRPr lang="en-US" altLang="ko-KR" dirty="0" smtClean="0">
              <a:ea typeface="굴림" panose="020B0600000101010101" pitchFamily="50" charset="-127"/>
            </a:endParaRPr>
          </a:p>
          <a:p>
            <a:r>
              <a:rPr lang="en-US" altLang="ko-KR" dirty="0" smtClean="0">
                <a:ea typeface="굴림" panose="020B0600000101010101" pitchFamily="50" charset="-127"/>
              </a:rPr>
              <a:t>The number of </a:t>
            </a:r>
            <a:r>
              <a:rPr lang="en-US" altLang="ko-KR" b="1" dirty="0" smtClean="0">
                <a:ea typeface="굴림" panose="020B0600000101010101" pitchFamily="50" charset="-127"/>
              </a:rPr>
              <a:t>antigen-binding sites</a:t>
            </a:r>
            <a:r>
              <a:rPr lang="en-US" altLang="ko-KR" dirty="0" smtClean="0">
                <a:ea typeface="굴림" panose="020B0600000101010101" pitchFamily="50" charset="-127"/>
              </a:rPr>
              <a:t> determines </a:t>
            </a:r>
            <a:r>
              <a:rPr lang="en-US" altLang="ko-KR" b="1" dirty="0" smtClean="0">
                <a:ea typeface="굴림" panose="020B0600000101010101" pitchFamily="50" charset="-127"/>
              </a:rPr>
              <a:t>valence</a:t>
            </a:r>
            <a:endParaRPr lang="en-US" altLang="ko-KR" dirty="0" smtClean="0">
              <a:ea typeface="굴림" panose="020B0600000101010101" pitchFamily="50" charset="-127"/>
            </a:endParaRPr>
          </a:p>
          <a:p>
            <a:endParaRPr lang="en-US" altLang="ko-KR" dirty="0" smtClean="0">
              <a:ea typeface="굴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680" y="5769864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Q. Which of the  antibodies has the highest valance?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54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/>
          </p:cNvSpPr>
          <p:nvPr>
            <p:ph type="title"/>
          </p:nvPr>
        </p:nvSpPr>
        <p:spPr>
          <a:xfrm>
            <a:off x="1654176" y="96838"/>
            <a:ext cx="8683625" cy="7604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Dual Nature of Adaptive Immunity</a:t>
            </a:r>
          </a:p>
        </p:txBody>
      </p:sp>
      <p:pic>
        <p:nvPicPr>
          <p:cNvPr id="30723" name="Picture 10" descr="Immune-mediated Glomerular Injury | SpringerLi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57250"/>
            <a:ext cx="69723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7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722376" y="321515"/>
            <a:ext cx="11210544" cy="7604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dirty="0" smtClean="0">
                <a:ea typeface="굴림" panose="020B0600000101010101" pitchFamily="50" charset="-127"/>
              </a:rPr>
              <a:t>Activation of B Cells (T-dependent Antigen)</a:t>
            </a:r>
          </a:p>
        </p:txBody>
      </p:sp>
      <p:pic>
        <p:nvPicPr>
          <p:cNvPr id="34819" name="Picture 6" descr="figure_17_04_labe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00"/>
          <a:stretch>
            <a:fillRect/>
          </a:stretch>
        </p:blipFill>
        <p:spPr bwMode="auto">
          <a:xfrm>
            <a:off x="1725614" y="1295401"/>
            <a:ext cx="877887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>
            <a:grpSpLocks/>
          </p:cNvGrpSpPr>
          <p:nvPr/>
        </p:nvGrpSpPr>
        <p:grpSpPr bwMode="auto">
          <a:xfrm>
            <a:off x="3733800" y="4587876"/>
            <a:ext cx="3429000" cy="2162175"/>
            <a:chOff x="2209800" y="4587875"/>
            <a:chExt cx="3429001" cy="2162175"/>
          </a:xfrm>
        </p:grpSpPr>
        <p:grpSp>
          <p:nvGrpSpPr>
            <p:cNvPr id="34821" name="그룹 2"/>
            <p:cNvGrpSpPr>
              <a:grpSpLocks/>
            </p:cNvGrpSpPr>
            <p:nvPr/>
          </p:nvGrpSpPr>
          <p:grpSpPr bwMode="auto">
            <a:xfrm>
              <a:off x="2209800" y="4801349"/>
              <a:ext cx="2480164" cy="1948701"/>
              <a:chOff x="2209800" y="4801349"/>
              <a:chExt cx="2480164" cy="1948701"/>
            </a:xfrm>
          </p:grpSpPr>
          <p:pic>
            <p:nvPicPr>
              <p:cNvPr id="34823" name="Picture 6" descr="B Cell Activation Abul K. Abbas UCSF FOCiS. - ppt video online downloa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48" t="10287" r="49026" b="51659"/>
              <a:stretch>
                <a:fillRect/>
              </a:stretch>
            </p:blipFill>
            <p:spPr bwMode="auto">
              <a:xfrm>
                <a:off x="2209800" y="4801349"/>
                <a:ext cx="2480164" cy="1948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4308476" y="4876800"/>
                <a:ext cx="381000" cy="914400"/>
              </a:xfrm>
              <a:prstGeom prst="rect">
                <a:avLst/>
              </a:prstGeom>
              <a:solidFill>
                <a:srgbClr val="ECE2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4514851" y="5930900"/>
                <a:ext cx="174625" cy="544513"/>
              </a:xfrm>
              <a:prstGeom prst="rect">
                <a:avLst/>
              </a:prstGeom>
              <a:solidFill>
                <a:srgbClr val="ECE2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cxnSp>
          <p:nvCxnSpPr>
            <p:cNvPr id="5" name="구부러진 연결선 4"/>
            <p:cNvCxnSpPr/>
            <p:nvPr/>
          </p:nvCxnSpPr>
          <p:spPr>
            <a:xfrm rot="5400000" flipH="1" flipV="1">
              <a:off x="4562476" y="4714875"/>
              <a:ext cx="1203325" cy="949325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086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1718502" y="348552"/>
            <a:ext cx="8683625" cy="1077912"/>
          </a:xfrm>
        </p:spPr>
        <p:txBody>
          <a:bodyPr/>
          <a:lstStyle/>
          <a:p>
            <a:pPr eaLnBrk="1" hangingPunct="1"/>
            <a:r>
              <a:rPr lang="en-US" altLang="ko-KR" sz="3200" dirty="0">
                <a:ea typeface="굴림" panose="020B0600000101010101" pitchFamily="50" charset="-127"/>
              </a:rPr>
              <a:t>Activation of B Cells (T-independent Antigen)</a:t>
            </a:r>
          </a:p>
        </p:txBody>
      </p:sp>
      <p:pic>
        <p:nvPicPr>
          <p:cNvPr id="36867" name="Picture 6" descr="B Lymphocytes and Humoral Immunity | Microbi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/>
          <a:stretch>
            <a:fillRect/>
          </a:stretch>
        </p:blipFill>
        <p:spPr bwMode="auto">
          <a:xfrm>
            <a:off x="1905001" y="2133600"/>
            <a:ext cx="86090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2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9" descr="figure_17_05_labe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6"/>
          <a:stretch>
            <a:fillRect/>
          </a:stretch>
        </p:blipFill>
        <p:spPr bwMode="auto">
          <a:xfrm>
            <a:off x="2322576" y="858839"/>
            <a:ext cx="7040880" cy="591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/>
          <p:cNvSpPr>
            <a:spLocks noGrp="1"/>
          </p:cNvSpPr>
          <p:nvPr>
            <p:ph type="title"/>
          </p:nvPr>
        </p:nvSpPr>
        <p:spPr>
          <a:xfrm>
            <a:off x="1662114" y="98426"/>
            <a:ext cx="8683625" cy="760413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Clonal Selection</a:t>
            </a:r>
          </a:p>
        </p:txBody>
      </p:sp>
    </p:spTree>
    <p:extLst>
      <p:ext uri="{BB962C8B-B14F-4D97-AF65-F5344CB8AC3E}">
        <p14:creationId xmlns:p14="http://schemas.microsoft.com/office/powerpoint/2010/main" val="23894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" descr="figure_17_07_labe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1"/>
          <a:stretch>
            <a:fillRect/>
          </a:stretch>
        </p:blipFill>
        <p:spPr bwMode="auto">
          <a:xfrm>
            <a:off x="2524126" y="777876"/>
            <a:ext cx="7140575" cy="57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2"/>
          <p:cNvSpPr>
            <a:spLocks noGrp="1"/>
          </p:cNvSpPr>
          <p:nvPr>
            <p:ph type="title"/>
          </p:nvPr>
        </p:nvSpPr>
        <p:spPr>
          <a:xfrm>
            <a:off x="1676401" y="98426"/>
            <a:ext cx="8683625" cy="760413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The Results of Ag-Ab Binding</a:t>
            </a:r>
          </a:p>
        </p:txBody>
      </p:sp>
    </p:spTree>
    <p:extLst>
      <p:ext uri="{BB962C8B-B14F-4D97-AF65-F5344CB8AC3E}">
        <p14:creationId xmlns:p14="http://schemas.microsoft.com/office/powerpoint/2010/main" val="40618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>
          <a:xfrm>
            <a:off x="1762126" y="238125"/>
            <a:ext cx="8683625" cy="914400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T Cells and Cellular Immunity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T cells mature in the thymus</a:t>
            </a:r>
          </a:p>
          <a:p>
            <a:pPr lvl="1" eaLnBrk="1" hangingPunct="1"/>
            <a:r>
              <a:rPr lang="en-US" altLang="ko-KR" smtClean="0">
                <a:ea typeface="굴림" panose="020B0600000101010101" pitchFamily="50" charset="-127"/>
              </a:rPr>
              <a:t>Thymic selection eliminates many immature T cells</a:t>
            </a:r>
          </a:p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T cells respond to Ag by </a:t>
            </a:r>
            <a:r>
              <a:rPr lang="en-US" altLang="ko-KR" b="1" smtClean="0">
                <a:ea typeface="굴림" panose="020B0600000101010101" pitchFamily="50" charset="-127"/>
              </a:rPr>
              <a:t>T-cell receptors (TCRs)</a:t>
            </a:r>
            <a:endParaRPr lang="en-US" altLang="ko-KR" smtClean="0"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T cells require </a:t>
            </a:r>
            <a:r>
              <a:rPr lang="en-US" altLang="ko-KR" b="1" smtClean="0">
                <a:ea typeface="굴림" panose="020B0600000101010101" pitchFamily="50" charset="-127"/>
              </a:rPr>
              <a:t>antigen-presenting cells (APCs)</a:t>
            </a:r>
            <a:endParaRPr lang="en-US" altLang="ko-KR" smtClean="0"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Pathogens entering the gastrointestinal or respiratory tracts pass through </a:t>
            </a:r>
          </a:p>
          <a:p>
            <a:pPr lvl="1" eaLnBrk="1" hangingPunct="1"/>
            <a:r>
              <a:rPr lang="en-US" altLang="ko-KR" b="1" smtClean="0">
                <a:ea typeface="굴림" panose="020B0600000101010101" pitchFamily="50" charset="-127"/>
              </a:rPr>
              <a:t>M (microfold) cells</a:t>
            </a:r>
            <a:r>
              <a:rPr lang="en-US" altLang="ko-KR" smtClean="0">
                <a:ea typeface="굴림" panose="020B0600000101010101" pitchFamily="50" charset="-127"/>
              </a:rPr>
              <a:t> over</a:t>
            </a:r>
          </a:p>
          <a:p>
            <a:pPr lvl="1" eaLnBrk="1" hangingPunct="1"/>
            <a:r>
              <a:rPr lang="en-US" altLang="ko-KR" b="1" smtClean="0">
                <a:ea typeface="굴림" panose="020B0600000101010101" pitchFamily="50" charset="-127"/>
              </a:rPr>
              <a:t>Peyer’s patches</a:t>
            </a:r>
            <a:r>
              <a:rPr lang="en-US" altLang="ko-KR" smtClean="0">
                <a:ea typeface="굴림" panose="020B0600000101010101" pitchFamily="50" charset="-127"/>
              </a:rPr>
              <a:t>, which contain APCs</a:t>
            </a:r>
          </a:p>
        </p:txBody>
      </p:sp>
    </p:spTree>
    <p:extLst>
      <p:ext uri="{BB962C8B-B14F-4D97-AF65-F5344CB8AC3E}">
        <p14:creationId xmlns:p14="http://schemas.microsoft.com/office/powerpoint/2010/main" val="33933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981200" y="1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T Cell Activation</a:t>
            </a:r>
            <a:endParaRPr lang="ko-KR" altLang="en-US" smtClean="0">
              <a:ea typeface="굴림" panose="020B0600000101010101" pitchFamily="50" charset="-127"/>
            </a:endParaRPr>
          </a:p>
        </p:txBody>
      </p:sp>
      <p:pic>
        <p:nvPicPr>
          <p:cNvPr id="49155" name="Picture 2" descr="Lecture outline Signals for T cell activation - ppt video online downlo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9"/>
          <a:stretch>
            <a:fillRect/>
          </a:stretch>
        </p:blipFill>
        <p:spPr>
          <a:xfrm>
            <a:off x="1905000" y="965200"/>
            <a:ext cx="8561388" cy="5854700"/>
          </a:xfrm>
          <a:noFill/>
        </p:spPr>
      </p:pic>
    </p:spTree>
    <p:extLst>
      <p:ext uri="{BB962C8B-B14F-4D97-AF65-F5344CB8AC3E}">
        <p14:creationId xmlns:p14="http://schemas.microsoft.com/office/powerpoint/2010/main" val="9412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/>
          </p:nvPr>
        </p:nvSpPr>
        <p:spPr>
          <a:xfrm>
            <a:off x="1539241" y="631953"/>
            <a:ext cx="8683625" cy="760413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ea typeface="굴림" panose="020B0600000101010101" pitchFamily="50" charset="-127"/>
              </a:rPr>
              <a:t>T Cytotoxic Cells</a:t>
            </a:r>
          </a:p>
        </p:txBody>
      </p:sp>
      <p:sp>
        <p:nvSpPr>
          <p:cNvPr id="52227" name="Rectangle 3"/>
          <p:cNvSpPr>
            <a:spLocks noGrp="1"/>
          </p:cNvSpPr>
          <p:nvPr>
            <p:ph idx="1"/>
          </p:nvPr>
        </p:nvSpPr>
        <p:spPr>
          <a:xfrm>
            <a:off x="1608837" y="2175639"/>
            <a:ext cx="8683625" cy="3429634"/>
          </a:xfrm>
        </p:spPr>
        <p:txBody>
          <a:bodyPr/>
          <a:lstStyle/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</a:rPr>
              <a:t>CD8</a:t>
            </a:r>
            <a:r>
              <a:rPr lang="en-US" altLang="ko-KR" b="1" baseline="30000" dirty="0" smtClean="0">
                <a:ea typeface="굴림" panose="020B0600000101010101" pitchFamily="50" charset="-127"/>
              </a:rPr>
              <a:t>+</a:t>
            </a:r>
            <a:r>
              <a:rPr lang="en-US" altLang="ko-KR" b="1" dirty="0" smtClean="0"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ea typeface="굴림" panose="020B0600000101010101" pitchFamily="50" charset="-127"/>
              </a:rPr>
              <a:t>or </a:t>
            </a:r>
            <a:r>
              <a:rPr lang="en-US" altLang="ko-KR" b="1" dirty="0" smtClean="0">
                <a:ea typeface="굴림" panose="020B0600000101010101" pitchFamily="50" charset="-127"/>
              </a:rPr>
              <a:t>T</a:t>
            </a:r>
            <a:r>
              <a:rPr lang="en-US" altLang="ko-KR" b="1" baseline="-25000" dirty="0" smtClean="0">
                <a:ea typeface="굴림" panose="020B0600000101010101" pitchFamily="50" charset="-127"/>
              </a:rPr>
              <a:t>C </a:t>
            </a:r>
            <a:r>
              <a:rPr lang="en-US" altLang="ko-KR" dirty="0" smtClean="0">
                <a:ea typeface="굴림" panose="020B0600000101010101" pitchFamily="50" charset="-127"/>
              </a:rPr>
              <a:t>cells</a:t>
            </a:r>
            <a:endParaRPr lang="en-US" altLang="ko-KR" b="1" baseline="-25000" dirty="0" smtClean="0"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dirty="0" smtClean="0">
                <a:ea typeface="굴림" panose="020B0600000101010101" pitchFamily="50" charset="-127"/>
              </a:rPr>
              <a:t>Target cells are self carrying </a:t>
            </a:r>
            <a:r>
              <a:rPr lang="en-US" altLang="ko-KR" b="1" dirty="0" smtClean="0">
                <a:ea typeface="굴림" panose="020B0600000101010101" pitchFamily="50" charset="-127"/>
              </a:rPr>
              <a:t>endogenous antigens</a:t>
            </a:r>
          </a:p>
          <a:p>
            <a:pPr eaLnBrk="1" hangingPunct="1"/>
            <a:r>
              <a:rPr lang="en-US" altLang="ko-KR" dirty="0" smtClean="0">
                <a:ea typeface="굴림" panose="020B0600000101010101" pitchFamily="50" charset="-127"/>
              </a:rPr>
              <a:t>Activated into </a:t>
            </a:r>
            <a:r>
              <a:rPr lang="en-US" altLang="ko-KR" b="1" dirty="0" smtClean="0">
                <a:ea typeface="굴림" panose="020B0600000101010101" pitchFamily="50" charset="-127"/>
              </a:rPr>
              <a:t>cytotoxic T lymphocytes (CTLs)</a:t>
            </a:r>
          </a:p>
          <a:p>
            <a:pPr lvl="1" eaLnBrk="1" hangingPunct="1"/>
            <a:r>
              <a:rPr lang="en-US" altLang="ko-KR" dirty="0" smtClean="0">
                <a:ea typeface="굴림" panose="020B0600000101010101" pitchFamily="50" charset="-127"/>
              </a:rPr>
              <a:t>CTLs recognize Ag + MHC I</a:t>
            </a:r>
          </a:p>
          <a:p>
            <a:pPr lvl="1" eaLnBrk="1" hangingPunct="1"/>
            <a:r>
              <a:rPr lang="en-US" altLang="ko-KR" dirty="0" smtClean="0">
                <a:ea typeface="굴림" panose="020B0600000101010101" pitchFamily="50" charset="-127"/>
              </a:rPr>
              <a:t>Induce </a:t>
            </a:r>
            <a:r>
              <a:rPr lang="en-US" altLang="ko-KR" b="1" dirty="0" smtClean="0">
                <a:ea typeface="굴림" panose="020B0600000101010101" pitchFamily="50" charset="-127"/>
              </a:rPr>
              <a:t>apoptosis</a:t>
            </a:r>
            <a:r>
              <a:rPr lang="en-US" altLang="ko-KR" dirty="0" smtClean="0">
                <a:ea typeface="굴림" panose="020B0600000101010101" pitchFamily="50" charset="-127"/>
              </a:rPr>
              <a:t> in target cell</a:t>
            </a:r>
          </a:p>
        </p:txBody>
      </p:sp>
    </p:spTree>
    <p:extLst>
      <p:ext uri="{BB962C8B-B14F-4D97-AF65-F5344CB8AC3E}">
        <p14:creationId xmlns:p14="http://schemas.microsoft.com/office/powerpoint/2010/main" val="11374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/>
          </p:nvPr>
        </p:nvSpPr>
        <p:spPr>
          <a:xfrm>
            <a:off x="1685926" y="458217"/>
            <a:ext cx="8683625" cy="760413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ea typeface="굴림" panose="020B0600000101010101" pitchFamily="50" charset="-127"/>
              </a:rPr>
              <a:t>T Cytotoxic Cells</a:t>
            </a:r>
          </a:p>
        </p:txBody>
      </p:sp>
      <p:pic>
        <p:nvPicPr>
          <p:cNvPr id="54275" name="Picture 6" descr="figure_17_11_labe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5"/>
          <a:stretch>
            <a:fillRect/>
          </a:stretch>
        </p:blipFill>
        <p:spPr bwMode="auto">
          <a:xfrm>
            <a:off x="1820864" y="1554164"/>
            <a:ext cx="8548687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5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40" y="275170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Immune System</a:t>
            </a:r>
            <a:endParaRPr lang="ko-KR" alt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88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/>
          </p:nvPr>
        </p:nvSpPr>
        <p:spPr>
          <a:xfrm>
            <a:off x="265176" y="423165"/>
            <a:ext cx="11768328" cy="684213"/>
          </a:xfrm>
        </p:spPr>
        <p:txBody>
          <a:bodyPr>
            <a:noAutofit/>
          </a:bodyPr>
          <a:lstStyle/>
          <a:p>
            <a:r>
              <a:rPr lang="en-US" altLang="ko-KR" sz="3400" b="1" dirty="0">
                <a:latin typeface="+mn-lt"/>
                <a:ea typeface="굴림" panose="020B0600000101010101" pitchFamily="50" charset="-127"/>
              </a:rPr>
              <a:t>Antibody-dependent </a:t>
            </a:r>
            <a:r>
              <a:rPr lang="en-US" altLang="ko-KR" sz="3400" b="1" dirty="0" smtClean="0">
                <a:latin typeface="+mn-lt"/>
                <a:ea typeface="굴림" panose="020B0600000101010101" pitchFamily="50" charset="-127"/>
              </a:rPr>
              <a:t>cell-mediated cytotoxicity (</a:t>
            </a:r>
            <a:r>
              <a:rPr lang="en-US" altLang="ko-KR" sz="3400" dirty="0" smtClean="0">
                <a:latin typeface="+mn-lt"/>
                <a:ea typeface="굴림" panose="020B0600000101010101" pitchFamily="50" charset="-127"/>
              </a:rPr>
              <a:t>ADCC)</a:t>
            </a:r>
          </a:p>
        </p:txBody>
      </p:sp>
      <p:pic>
        <p:nvPicPr>
          <p:cNvPr id="6" name="Picture 7" descr="figure_17_15a_labe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"/>
          <a:stretch>
            <a:fillRect/>
          </a:stretch>
        </p:blipFill>
        <p:spPr bwMode="auto">
          <a:xfrm>
            <a:off x="3456431" y="1043370"/>
            <a:ext cx="5562219" cy="559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5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title"/>
          </p:nvPr>
        </p:nvSpPr>
        <p:spPr>
          <a:xfrm>
            <a:off x="1651001" y="101601"/>
            <a:ext cx="8683625" cy="760413"/>
          </a:xfrm>
        </p:spPr>
        <p:txBody>
          <a:bodyPr/>
          <a:lstStyle/>
          <a:p>
            <a:pPr algn="ctr" eaLnBrk="1" hangingPunct="1"/>
            <a:r>
              <a:rPr lang="en-US" altLang="ko-KR" dirty="0" smtClean="0">
                <a:ea typeface="굴림" panose="020B0600000101010101" pitchFamily="50" charset="-127"/>
              </a:rPr>
              <a:t>Immunological Memory</a:t>
            </a:r>
          </a:p>
        </p:txBody>
      </p:sp>
      <p:sp>
        <p:nvSpPr>
          <p:cNvPr id="70659" name="Rectangle 3"/>
          <p:cNvSpPr>
            <a:spLocks noGrp="1"/>
          </p:cNvSpPr>
          <p:nvPr>
            <p:ph idx="1"/>
          </p:nvPr>
        </p:nvSpPr>
        <p:spPr>
          <a:xfrm>
            <a:off x="753047" y="1837310"/>
            <a:ext cx="3233737" cy="3594226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</a:rPr>
              <a:t>Antibody titer </a:t>
            </a:r>
            <a:r>
              <a:rPr lang="en-US" altLang="ko-KR" dirty="0" smtClean="0">
                <a:ea typeface="굴림" panose="020B0600000101010101" pitchFamily="50" charset="-127"/>
              </a:rPr>
              <a:t>is the amount of Ab in serum</a:t>
            </a:r>
          </a:p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</a:rPr>
              <a:t>Primary response</a:t>
            </a:r>
            <a:r>
              <a:rPr lang="en-US" altLang="ko-KR" dirty="0" smtClean="0">
                <a:ea typeface="굴림" panose="020B0600000101010101" pitchFamily="50" charset="-127"/>
              </a:rPr>
              <a:t> occurs after initial contact with Ag</a:t>
            </a:r>
          </a:p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</a:rPr>
              <a:t>Secondary (memory</a:t>
            </a:r>
            <a:r>
              <a:rPr lang="en-US" altLang="ko-KR" dirty="0" smtClean="0">
                <a:ea typeface="굴림" panose="020B0600000101010101" pitchFamily="50" charset="-127"/>
              </a:rPr>
              <a:t> or</a:t>
            </a:r>
            <a:r>
              <a:rPr lang="en-US" altLang="ko-KR" b="1" dirty="0" smtClean="0">
                <a:ea typeface="굴림" panose="020B0600000101010101" pitchFamily="50" charset="-127"/>
              </a:rPr>
              <a:t> anamnestic)</a:t>
            </a:r>
            <a:r>
              <a:rPr lang="en-US" altLang="ko-KR" dirty="0" smtClean="0">
                <a:ea typeface="굴림" panose="020B0600000101010101" pitchFamily="50" charset="-127"/>
              </a:rPr>
              <a:t> </a:t>
            </a:r>
            <a:r>
              <a:rPr lang="en-US" altLang="ko-KR" b="1" dirty="0" smtClean="0">
                <a:ea typeface="굴림" panose="020B0600000101010101" pitchFamily="50" charset="-127"/>
              </a:rPr>
              <a:t>response</a:t>
            </a:r>
            <a:r>
              <a:rPr lang="en-US" altLang="ko-KR" dirty="0" smtClean="0">
                <a:ea typeface="굴림" panose="020B0600000101010101" pitchFamily="50" charset="-127"/>
              </a:rPr>
              <a:t> occurs after second exposure</a:t>
            </a:r>
            <a:endParaRPr lang="en-US" altLang="ko-KR" b="1" dirty="0" smtClean="0">
              <a:ea typeface="굴림" panose="020B0600000101010101" pitchFamily="50" charset="-127"/>
            </a:endParaRPr>
          </a:p>
        </p:txBody>
      </p:sp>
      <p:pic>
        <p:nvPicPr>
          <p:cNvPr id="4" name="Picture 7" descr="figure_17_16_labe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1"/>
          <a:stretch>
            <a:fillRect/>
          </a:stretch>
        </p:blipFill>
        <p:spPr bwMode="auto">
          <a:xfrm>
            <a:off x="4091687" y="996063"/>
            <a:ext cx="7553325" cy="55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78424" y="1170432"/>
            <a:ext cx="4169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Q. Why the second or further exposure of the same pathogen is not as severe as the first time?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7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/>
          </p:nvPr>
        </p:nvSpPr>
        <p:spPr>
          <a:xfrm>
            <a:off x="1676401" y="101601"/>
            <a:ext cx="8683625" cy="760413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Types of Adaptive Immunity</a:t>
            </a:r>
          </a:p>
        </p:txBody>
      </p:sp>
      <p:sp>
        <p:nvSpPr>
          <p:cNvPr id="74755" name="Rectangle 3"/>
          <p:cNvSpPr>
            <a:spLocks noGrp="1"/>
          </p:cNvSpPr>
          <p:nvPr>
            <p:ph idx="1"/>
          </p:nvPr>
        </p:nvSpPr>
        <p:spPr>
          <a:xfrm>
            <a:off x="752033" y="950912"/>
            <a:ext cx="6782623" cy="5210175"/>
          </a:xfrm>
        </p:spPr>
        <p:txBody>
          <a:bodyPr/>
          <a:lstStyle/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</a:rPr>
              <a:t>Naturally acquired active immunity</a:t>
            </a:r>
          </a:p>
          <a:p>
            <a:pPr lvl="1" eaLnBrk="1" hangingPunct="1"/>
            <a:r>
              <a:rPr lang="en-US" altLang="ko-KR" dirty="0" smtClean="0">
                <a:ea typeface="굴림" panose="020B0600000101010101" pitchFamily="50" charset="-127"/>
              </a:rPr>
              <a:t>Resulting from infection</a:t>
            </a:r>
          </a:p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</a:rPr>
              <a:t>Naturally acquired passive immunity</a:t>
            </a:r>
          </a:p>
          <a:p>
            <a:pPr lvl="1" eaLnBrk="1" hangingPunct="1"/>
            <a:r>
              <a:rPr lang="en-US" altLang="ko-KR" dirty="0" err="1" smtClean="0">
                <a:ea typeface="굴림" panose="020B0600000101010101" pitchFamily="50" charset="-127"/>
              </a:rPr>
              <a:t>Transplacental</a:t>
            </a:r>
            <a:r>
              <a:rPr lang="en-US" altLang="ko-KR" dirty="0" smtClean="0">
                <a:ea typeface="굴림" panose="020B0600000101010101" pitchFamily="50" charset="-127"/>
              </a:rPr>
              <a:t> or via colostrum</a:t>
            </a:r>
          </a:p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</a:rPr>
              <a:t>Artificially acquired active immunity</a:t>
            </a:r>
          </a:p>
          <a:p>
            <a:pPr lvl="1" eaLnBrk="1" hangingPunct="1"/>
            <a:r>
              <a:rPr lang="en-US" altLang="ko-KR" dirty="0" smtClean="0">
                <a:ea typeface="굴림" panose="020B0600000101010101" pitchFamily="50" charset="-127"/>
              </a:rPr>
              <a:t>Injection of Ag (vaccination)</a:t>
            </a:r>
          </a:p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</a:rPr>
              <a:t>Artificially acquired passive immunity</a:t>
            </a:r>
          </a:p>
          <a:p>
            <a:pPr lvl="1" eaLnBrk="1" hangingPunct="1"/>
            <a:r>
              <a:rPr lang="en-US" altLang="ko-KR" dirty="0" smtClean="0">
                <a:ea typeface="굴림" panose="020B0600000101010101" pitchFamily="50" charset="-127"/>
              </a:rPr>
              <a:t>Injection of Ab</a:t>
            </a:r>
          </a:p>
        </p:txBody>
      </p:sp>
      <p:pic>
        <p:nvPicPr>
          <p:cNvPr id="74756" name="Picture 5" descr="Transplacental transmission of Toxoplasmosis, illustration - Stock Image -  F025/0247 - Science Photo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129" y="950912"/>
            <a:ext cx="2632075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7" descr="Vaccines - Eppendor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49" y="3371659"/>
            <a:ext cx="4958072" cy="2789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39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>
                <a:ea typeface="굴림" panose="020B0600000101010101" pitchFamily="50" charset="-127"/>
              </a:rPr>
              <a:t>Adaptive Immune System (in a nutshell)</a:t>
            </a:r>
            <a:endParaRPr lang="ko-KR" altLang="en-US" dirty="0" smtClean="0">
              <a:ea typeface="굴림" panose="020B0600000101010101" pitchFamily="50" charset="-127"/>
            </a:endParaRPr>
          </a:p>
        </p:txBody>
      </p:sp>
      <p:pic>
        <p:nvPicPr>
          <p:cNvPr id="76803" name="Picture 2" descr="t cell – The Vaccine Mo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1" r="1987" b="133"/>
          <a:stretch>
            <a:fillRect/>
          </a:stretch>
        </p:blipFill>
        <p:spPr>
          <a:xfrm>
            <a:off x="2066544" y="1475232"/>
            <a:ext cx="7829550" cy="5181600"/>
          </a:xfrm>
          <a:noFill/>
        </p:spPr>
      </p:pic>
    </p:spTree>
    <p:extLst>
      <p:ext uri="{BB962C8B-B14F-4D97-AF65-F5344CB8AC3E}">
        <p14:creationId xmlns:p14="http://schemas.microsoft.com/office/powerpoint/2010/main" val="48015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616" y="279742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Enzymes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65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938" y="332827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Properties of Enzymes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48937" y="1758141"/>
            <a:ext cx="6001789" cy="2306781"/>
          </a:xfrm>
        </p:spPr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Enzymes are substrate specific.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The end product is always same.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At the end of the reaction, they remain unchanged.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861" y="1647059"/>
            <a:ext cx="3769398" cy="2937286"/>
          </a:xfrm>
          <a:prstGeom prst="rect">
            <a:avLst/>
          </a:prstGeom>
        </p:spPr>
      </p:pic>
      <p:pic>
        <p:nvPicPr>
          <p:cNvPr id="3074" name="Picture 2" descr="Enzyme Specificity | BioNinj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4264" r="1679"/>
          <a:stretch/>
        </p:blipFill>
        <p:spPr bwMode="auto">
          <a:xfrm>
            <a:off x="1978427" y="4064922"/>
            <a:ext cx="4480473" cy="25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7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Properties of Enzymes</a:t>
            </a:r>
            <a:endParaRPr lang="en-US" dirty="0"/>
          </a:p>
        </p:txBody>
      </p:sp>
      <p:pic>
        <p:nvPicPr>
          <p:cNvPr id="4098" name="Picture 2" descr="Enzymes &amp; Receptors : Seeking out the perfect one | Stereochem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67" y="1349904"/>
            <a:ext cx="7296149" cy="48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402667" y="5867400"/>
            <a:ext cx="846666" cy="27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6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5436637" cy="1143000"/>
          </a:xfrm>
        </p:spPr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Enzymatic Reaction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4095" y="1629805"/>
            <a:ext cx="2502551" cy="19355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04600" y="3293533"/>
            <a:ext cx="27940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884912" y="1656941"/>
            <a:ext cx="3229286" cy="1763592"/>
            <a:chOff x="2884912" y="1656941"/>
            <a:chExt cx="3229286" cy="17635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8737" t="7334" r="2186" b="5621"/>
            <a:stretch/>
          </p:blipFill>
          <p:spPr>
            <a:xfrm>
              <a:off x="3574199" y="1656941"/>
              <a:ext cx="2539999" cy="1763592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>
              <a:off x="2884912" y="2420900"/>
              <a:ext cx="592666" cy="1973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221065" y="1555793"/>
            <a:ext cx="2740022" cy="2152723"/>
            <a:chOff x="6221065" y="1555793"/>
            <a:chExt cx="2740022" cy="21527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6542" y="1555793"/>
              <a:ext cx="2504545" cy="2152723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>
              <a:off x="6221065" y="2434853"/>
              <a:ext cx="592666" cy="1973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643152" y="1851475"/>
            <a:ext cx="3079384" cy="1561358"/>
            <a:chOff x="8643152" y="1851475"/>
            <a:chExt cx="3079384" cy="156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770"/>
            <a:stretch/>
          </p:blipFill>
          <p:spPr>
            <a:xfrm>
              <a:off x="9154330" y="1851475"/>
              <a:ext cx="2568206" cy="1561358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8643152" y="2434853"/>
              <a:ext cx="592666" cy="1973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17332" y="4131203"/>
            <a:ext cx="10805204" cy="2556401"/>
            <a:chOff x="792274" y="2603037"/>
            <a:chExt cx="10601213" cy="2361867"/>
          </a:xfrm>
        </p:grpSpPr>
        <p:pic>
          <p:nvPicPr>
            <p:cNvPr id="18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274" y="2839771"/>
              <a:ext cx="3220926" cy="2074646"/>
            </a:xfrm>
            <a:prstGeom prst="rect">
              <a:avLst/>
            </a:prstGeom>
          </p:spPr>
        </p:pic>
        <p:grpSp>
          <p:nvGrpSpPr>
            <p:cNvPr id="19" name="Group 11"/>
            <p:cNvGrpSpPr/>
            <p:nvPr/>
          </p:nvGrpSpPr>
          <p:grpSpPr>
            <a:xfrm>
              <a:off x="4117345" y="2839771"/>
              <a:ext cx="3832324" cy="2125133"/>
              <a:chOff x="4117345" y="2839771"/>
              <a:chExt cx="3832324" cy="2125133"/>
            </a:xfrm>
          </p:grpSpPr>
          <p:pic>
            <p:nvPicPr>
              <p:cNvPr id="23" name="Picture 6"/>
              <p:cNvPicPr>
                <a:picLocks noChangeAspect="1"/>
              </p:cNvPicPr>
              <p:nvPr/>
            </p:nvPicPr>
            <p:blipFill rotWithShape="1">
              <a:blip r:embed="rId7"/>
              <a:srcRect l="9786" t="14335"/>
              <a:stretch/>
            </p:blipFill>
            <p:spPr>
              <a:xfrm>
                <a:off x="4835832" y="2839771"/>
                <a:ext cx="3113837" cy="2125133"/>
              </a:xfrm>
              <a:prstGeom prst="rect">
                <a:avLst/>
              </a:prstGeom>
            </p:spPr>
          </p:pic>
          <p:sp>
            <p:nvSpPr>
              <p:cNvPr id="24" name="Right Arrow 8"/>
              <p:cNvSpPr/>
              <p:nvPr/>
            </p:nvSpPr>
            <p:spPr>
              <a:xfrm>
                <a:off x="4117345" y="3728310"/>
                <a:ext cx="614342" cy="2256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2"/>
            <p:cNvGrpSpPr/>
            <p:nvPr/>
          </p:nvGrpSpPr>
          <p:grpSpPr>
            <a:xfrm>
              <a:off x="7844503" y="2603037"/>
              <a:ext cx="3548984" cy="2250545"/>
              <a:chOff x="7844503" y="2603037"/>
              <a:chExt cx="3548984" cy="2250545"/>
            </a:xfrm>
          </p:grpSpPr>
          <p:pic>
            <p:nvPicPr>
              <p:cNvPr id="21" name="Picture 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51674" y="2603037"/>
                <a:ext cx="3241813" cy="2250545"/>
              </a:xfrm>
              <a:prstGeom prst="rect">
                <a:avLst/>
              </a:prstGeom>
            </p:spPr>
          </p:pic>
          <p:sp>
            <p:nvSpPr>
              <p:cNvPr id="22" name="Right Arrow 9"/>
              <p:cNvSpPr/>
              <p:nvPr/>
            </p:nvSpPr>
            <p:spPr>
              <a:xfrm>
                <a:off x="7844503" y="3789525"/>
                <a:ext cx="614342" cy="2256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7007290" y="531845"/>
            <a:ext cx="423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Q. Why is the enzyme substrate complex is important?</a:t>
            </a:r>
            <a:endParaRPr lang="ko-KR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9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Lock &amp; Key Model VS Induced Fit Model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253365" y="5787246"/>
            <a:ext cx="1919624" cy="24779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Lock &amp; Key model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pic>
        <p:nvPicPr>
          <p:cNvPr id="5122" name="Picture 2" descr="Enzyme Ac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" t="4427" r="2748" b="4800"/>
          <a:stretch/>
        </p:blipFill>
        <p:spPr bwMode="auto">
          <a:xfrm>
            <a:off x="273859" y="1915886"/>
            <a:ext cx="5736244" cy="37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characteristic of the induced - fit model i toppr.com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" b="-902"/>
          <a:stretch/>
        </p:blipFill>
        <p:spPr bwMode="auto">
          <a:xfrm>
            <a:off x="6898640" y="2286000"/>
            <a:ext cx="4876800" cy="275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/>
          <p:cNvSpPr>
            <a:spLocks noGrp="1"/>
          </p:cNvSpPr>
          <p:nvPr>
            <p:ph sz="quarter" idx="3"/>
          </p:nvPr>
        </p:nvSpPr>
        <p:spPr>
          <a:xfrm>
            <a:off x="8809490" y="5580221"/>
            <a:ext cx="1919624" cy="24779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200" dirty="0" smtClean="0">
                <a:latin typeface="Comic Sans MS" panose="030F0702030302020204" pitchFamily="66" charset="0"/>
              </a:rPr>
              <a:t>Induced Fit model</a:t>
            </a:r>
            <a:endParaRPr lang="en-US" sz="2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24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Enzyme Mechanism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172" name="Picture 4" descr="Mechanism of enzyme a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06" y="1592564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1844" y="2435290"/>
            <a:ext cx="2883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Q. How does an enzyme catalyze reaction?</a:t>
            </a:r>
            <a:endParaRPr lang="ko-KR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1665289" y="98426"/>
            <a:ext cx="8683625" cy="760413"/>
          </a:xfrm>
        </p:spPr>
        <p:txBody>
          <a:bodyPr/>
          <a:lstStyle/>
          <a:p>
            <a:pPr eaLnBrk="1" hangingPunct="1"/>
            <a:r>
              <a:rPr lang="en-US" altLang="ko-KR" smtClean="0">
                <a:ea typeface="굴림" panose="020B0600000101010101" pitchFamily="50" charset="-127"/>
              </a:rPr>
              <a:t>Immunity</a:t>
            </a:r>
          </a:p>
        </p:txBody>
      </p:sp>
      <p:sp>
        <p:nvSpPr>
          <p:cNvPr id="4099" name="Rectangle 3"/>
          <p:cNvSpPr>
            <a:spLocks noGrp="1"/>
          </p:cNvSpPr>
          <p:nvPr>
            <p:ph idx="1"/>
          </p:nvPr>
        </p:nvSpPr>
        <p:spPr>
          <a:xfrm>
            <a:off x="923544" y="1285875"/>
            <a:ext cx="10917937" cy="1052194"/>
          </a:xfrm>
        </p:spPr>
        <p:txBody>
          <a:bodyPr/>
          <a:lstStyle/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</a:rPr>
              <a:t>Innate immunity</a:t>
            </a:r>
            <a:r>
              <a:rPr lang="en-US" altLang="ko-KR" dirty="0" smtClean="0">
                <a:ea typeface="굴림" panose="020B0600000101010101" pitchFamily="50" charset="-127"/>
              </a:rPr>
              <a:t>: Defenses against any pathogen</a:t>
            </a:r>
          </a:p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</a:rPr>
              <a:t>Adaptive immunity</a:t>
            </a:r>
            <a:r>
              <a:rPr lang="en-US" altLang="ko-KR" dirty="0" smtClean="0">
                <a:ea typeface="굴림" panose="020B0600000101010101" pitchFamily="50" charset="-127"/>
              </a:rPr>
              <a:t>: Induced resistance to a specific pathogen</a:t>
            </a:r>
          </a:p>
        </p:txBody>
      </p:sp>
      <p:pic>
        <p:nvPicPr>
          <p:cNvPr id="410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24" y="2307432"/>
            <a:ext cx="6781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1" y="19050"/>
            <a:ext cx="43402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7" descr="Cells | Free Full-Text | Hippo Pathway in Mammalian Adaptive Immune System  | HTM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4789487"/>
            <a:ext cx="4406900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9184" y="5541264"/>
            <a:ext cx="3410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Q. Which immune responses at the very beginning of an infection?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Factors Affecting Enzymatic Activity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01" t="-267" r="53166" b="267"/>
          <a:stretch/>
        </p:blipFill>
        <p:spPr>
          <a:xfrm>
            <a:off x="1554881" y="1855018"/>
            <a:ext cx="4470534" cy="3609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5183" t="-267" r="10455" b="267"/>
          <a:stretch/>
        </p:blipFill>
        <p:spPr>
          <a:xfrm>
            <a:off x="5938786" y="1855018"/>
            <a:ext cx="4225491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Temperature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27" y="1417638"/>
            <a:ext cx="7067550" cy="4619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66"/>
          <a:stretch/>
        </p:blipFill>
        <p:spPr>
          <a:xfrm>
            <a:off x="3994484" y="1554631"/>
            <a:ext cx="5101439" cy="44481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639226" y="1048306"/>
            <a:ext cx="2789422" cy="1454262"/>
            <a:chOff x="2639226" y="1048306"/>
            <a:chExt cx="2789422" cy="1454262"/>
          </a:xfrm>
        </p:grpSpPr>
        <p:sp>
          <p:nvSpPr>
            <p:cNvPr id="8" name="TextBox 7"/>
            <p:cNvSpPr txBox="1"/>
            <p:nvPr/>
          </p:nvSpPr>
          <p:spPr>
            <a:xfrm>
              <a:off x="2639226" y="1048306"/>
              <a:ext cx="21926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mic Sans MS" panose="030F0702030302020204" pitchFamily="66" charset="0"/>
                </a:rPr>
                <a:t>5-40°C</a:t>
              </a:r>
            </a:p>
            <a:p>
              <a:r>
                <a:rPr lang="en-US" dirty="0" smtClean="0">
                  <a:latin typeface="Comic Sans MS" panose="030F0702030302020204" pitchFamily="66" charset="0"/>
                </a:rPr>
                <a:t>Increased activity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cxnSp>
          <p:nvCxnSpPr>
            <p:cNvPr id="10" name="Straight Arrow Connector 9"/>
            <p:cNvCxnSpPr>
              <a:stCxn id="8" idx="3"/>
            </p:cNvCxnSpPr>
            <p:nvPr/>
          </p:nvCxnSpPr>
          <p:spPr>
            <a:xfrm>
              <a:off x="4831881" y="1371472"/>
              <a:ext cx="596767" cy="1131096"/>
            </a:xfrm>
            <a:prstGeom prst="straightConnector1">
              <a:avLst/>
            </a:prstGeom>
            <a:ln w="25400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511467" y="4841507"/>
            <a:ext cx="2656272" cy="1080499"/>
            <a:chOff x="1511467" y="4841507"/>
            <a:chExt cx="2656272" cy="1080499"/>
          </a:xfrm>
        </p:grpSpPr>
        <p:sp>
          <p:nvSpPr>
            <p:cNvPr id="13" name="TextBox 12"/>
            <p:cNvSpPr txBox="1"/>
            <p:nvPr/>
          </p:nvSpPr>
          <p:spPr>
            <a:xfrm>
              <a:off x="1511467" y="5275675"/>
              <a:ext cx="10780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&lt;</a:t>
              </a:r>
              <a:r>
                <a:rPr lang="en-US" dirty="0" smtClean="0">
                  <a:latin typeface="Comic Sans MS" panose="030F0702030302020204" pitchFamily="66" charset="0"/>
                </a:rPr>
                <a:t>5°C</a:t>
              </a:r>
            </a:p>
            <a:p>
              <a:r>
                <a:rPr lang="en-US" dirty="0" smtClean="0">
                  <a:latin typeface="Comic Sans MS" panose="030F0702030302020204" pitchFamily="66" charset="0"/>
                </a:rPr>
                <a:t>Inactive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cxnSp>
          <p:nvCxnSpPr>
            <p:cNvPr id="14" name="Straight Arrow Connector 13"/>
            <p:cNvCxnSpPr>
              <a:stCxn id="13" idx="3"/>
            </p:cNvCxnSpPr>
            <p:nvPr/>
          </p:nvCxnSpPr>
          <p:spPr>
            <a:xfrm flipV="1">
              <a:off x="2589497" y="4841507"/>
              <a:ext cx="1578242" cy="757334"/>
            </a:xfrm>
            <a:prstGeom prst="straightConnector1">
              <a:avLst/>
            </a:prstGeom>
            <a:ln w="25400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7247824" y="1043670"/>
            <a:ext cx="3197366" cy="743300"/>
            <a:chOff x="7247824" y="1043670"/>
            <a:chExt cx="3197366" cy="743300"/>
          </a:xfrm>
        </p:grpSpPr>
        <p:sp>
          <p:nvSpPr>
            <p:cNvPr id="17" name="TextBox 16"/>
            <p:cNvSpPr txBox="1"/>
            <p:nvPr/>
          </p:nvSpPr>
          <p:spPr>
            <a:xfrm>
              <a:off x="8968363" y="1043670"/>
              <a:ext cx="14768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mic Sans MS" panose="030F0702030302020204" pitchFamily="66" charset="0"/>
                </a:rPr>
                <a:t>40°C</a:t>
              </a:r>
            </a:p>
            <a:p>
              <a:r>
                <a:rPr lang="en-US" dirty="0" smtClean="0">
                  <a:latin typeface="Comic Sans MS" panose="030F0702030302020204" pitchFamily="66" charset="0"/>
                </a:rPr>
                <a:t>Denatures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7247824" y="1411784"/>
              <a:ext cx="1626669" cy="375186"/>
            </a:xfrm>
            <a:prstGeom prst="straightConnector1">
              <a:avLst/>
            </a:prstGeom>
            <a:ln w="25400" cmpd="sng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011692" y="212386"/>
            <a:ext cx="3049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Q. Why the same reaction require less temperature when an enzyme or a catalyst is used?</a:t>
            </a:r>
            <a:endParaRPr lang="ko-KR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737" y="1786970"/>
            <a:ext cx="2883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Q. Why does increased temperature increase enzyme activity?</a:t>
            </a:r>
            <a:endParaRPr lang="ko-KR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6" name="Picture 2" descr="PPT - Collision Theory PowerPoint Presentation, free download - ID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9525" r="8541" b="2130"/>
          <a:stretch/>
        </p:blipFill>
        <p:spPr bwMode="auto">
          <a:xfrm>
            <a:off x="66883" y="2824797"/>
            <a:ext cx="2601824" cy="231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663072" y="2527947"/>
            <a:ext cx="3049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Q. How an enzyme is denatured at a high temperature?</a:t>
            </a:r>
            <a:endParaRPr lang="ko-KR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pH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8194" name="Picture 2" descr="How does pH affect photosynthesis? | Socratic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54" y="1417638"/>
            <a:ext cx="6289596" cy="418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31226" y="1828151"/>
            <a:ext cx="345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Q. Why does pH denatures enzyme?</a:t>
            </a:r>
            <a:endParaRPr lang="ko-KR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82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Enzyme &amp; Substrate Concentration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0" y="1706889"/>
            <a:ext cx="5089163" cy="3602230"/>
          </a:xfrm>
          <a:prstGeom prst="rect">
            <a:avLst/>
          </a:prstGeom>
        </p:spPr>
      </p:pic>
      <p:pic>
        <p:nvPicPr>
          <p:cNvPr id="4" name="Picture 2" descr="BioKnowledgy 2.5 Enzym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 contras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08" b="16223"/>
          <a:stretch/>
        </p:blipFill>
        <p:spPr bwMode="auto">
          <a:xfrm>
            <a:off x="5965488" y="1942438"/>
            <a:ext cx="5729293" cy="33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21894" y="1100599"/>
            <a:ext cx="4035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Q. What happens if we increase the substrate concentration when a saturation point is reached?</a:t>
            </a:r>
            <a:endParaRPr lang="ko-KR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475" y="5448429"/>
            <a:ext cx="379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Q. What happens if no variable is changed in an enzymatic reaction?</a:t>
            </a:r>
            <a:endParaRPr lang="ko-KR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3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Enzyme Inhibition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26" name="Straight Arrow Connector 25"/>
          <p:cNvCxnSpPr>
            <a:stCxn id="13" idx="2"/>
          </p:cNvCxnSpPr>
          <p:nvPr/>
        </p:nvCxnSpPr>
        <p:spPr>
          <a:xfrm flipH="1">
            <a:off x="4364366" y="4400373"/>
            <a:ext cx="1604" cy="50174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4" name="Group 2063"/>
          <p:cNvGrpSpPr/>
          <p:nvPr/>
        </p:nvGrpSpPr>
        <p:grpSpPr>
          <a:xfrm>
            <a:off x="945564" y="1721498"/>
            <a:ext cx="8756220" cy="4320073"/>
            <a:chOff x="2070102" y="2133600"/>
            <a:chExt cx="5722095" cy="287496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" name="Rounded Rectangle 7"/>
            <p:cNvSpPr/>
            <p:nvPr/>
          </p:nvSpPr>
          <p:spPr>
            <a:xfrm>
              <a:off x="4579603" y="2133600"/>
              <a:ext cx="2387418" cy="524933"/>
            </a:xfrm>
            <a:prstGeom prst="round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mic Sans MS" panose="030F0702030302020204" pitchFamily="66" charset="0"/>
                </a:rPr>
                <a:t>Enzyme Inhibition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530600" y="3391429"/>
              <a:ext cx="1549400" cy="524933"/>
            </a:xfrm>
            <a:prstGeom prst="round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mic Sans MS" panose="030F0702030302020204" pitchFamily="66" charset="0"/>
                </a:rPr>
                <a:t>Reversible 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242797" y="3450696"/>
              <a:ext cx="1549400" cy="524933"/>
            </a:xfrm>
            <a:prstGeom prst="round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Comic Sans MS" panose="030F0702030302020204" pitchFamily="66" charset="0"/>
                </a:rPr>
                <a:t>Irreversible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4305300" y="3191933"/>
              <a:ext cx="2569633" cy="2540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13" idx="0"/>
            </p:cNvCxnSpPr>
            <p:nvPr/>
          </p:nvCxnSpPr>
          <p:spPr>
            <a:xfrm>
              <a:off x="4305300" y="3194844"/>
              <a:ext cx="0" cy="196585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874933" y="3204633"/>
              <a:ext cx="0" cy="246063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2"/>
            </p:cNvCxnSpPr>
            <p:nvPr/>
          </p:nvCxnSpPr>
          <p:spPr>
            <a:xfrm flipH="1">
              <a:off x="5762958" y="2658533"/>
              <a:ext cx="10354" cy="550333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2070102" y="4483629"/>
              <a:ext cx="1221737" cy="524933"/>
            </a:xfrm>
            <a:prstGeom prst="round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omic Sans MS" panose="030F0702030302020204" pitchFamily="66" charset="0"/>
                </a:rPr>
                <a:t>Competitive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508065" y="4483629"/>
              <a:ext cx="1294941" cy="524933"/>
            </a:xfrm>
            <a:prstGeom prst="round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omic Sans MS" panose="030F0702030302020204" pitchFamily="66" charset="0"/>
                </a:rPr>
                <a:t>Non Competitive 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974165" y="4466695"/>
              <a:ext cx="1468968" cy="524933"/>
            </a:xfrm>
            <a:prstGeom prst="round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omic Sans MS" panose="030F0702030302020204" pitchFamily="66" charset="0"/>
                </a:rPr>
                <a:t>Feedback/End product 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853267" y="4250267"/>
              <a:ext cx="2736849" cy="0"/>
            </a:xfrm>
            <a:prstGeom prst="lin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305300" y="4267200"/>
              <a:ext cx="0" cy="199495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Arrow Connector 2047"/>
            <p:cNvCxnSpPr/>
            <p:nvPr/>
          </p:nvCxnSpPr>
          <p:spPr>
            <a:xfrm>
              <a:off x="5590116" y="4250267"/>
              <a:ext cx="0" cy="216428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Arrow Connector 2050"/>
            <p:cNvCxnSpPr/>
            <p:nvPr/>
          </p:nvCxnSpPr>
          <p:spPr>
            <a:xfrm>
              <a:off x="2853267" y="4250267"/>
              <a:ext cx="0" cy="233362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693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Reversible Inhibition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098" name="Picture 2" descr="Enzyme inhibitor - Wikipe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98"/>
          <a:stretch/>
        </p:blipFill>
        <p:spPr bwMode="auto">
          <a:xfrm>
            <a:off x="1617045" y="1417638"/>
            <a:ext cx="2772076" cy="497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nzyme inhibitor - Wikipe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0" r="33733"/>
          <a:stretch/>
        </p:blipFill>
        <p:spPr bwMode="auto">
          <a:xfrm>
            <a:off x="4417996" y="1417638"/>
            <a:ext cx="2868327" cy="497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nzyme inhibitor - Wikipe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6" r="-806"/>
          <a:stretch/>
        </p:blipFill>
        <p:spPr bwMode="auto">
          <a:xfrm>
            <a:off x="7286324" y="1417638"/>
            <a:ext cx="2954956" cy="497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64043" y="522973"/>
            <a:ext cx="379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Q. On what the competitive inhibition depends?</a:t>
            </a:r>
            <a:endParaRPr lang="ko-KR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8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argeted covalent inhibitors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91" y="1472665"/>
            <a:ext cx="9238202" cy="496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Irreversible Inhibition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56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160" y="457200"/>
            <a:ext cx="7607807" cy="758952"/>
          </a:xfrm>
        </p:spPr>
        <p:txBody>
          <a:bodyPr/>
          <a:lstStyle/>
          <a:p>
            <a:r>
              <a:rPr lang="en-US" altLang="ko-KR" dirty="0" smtClean="0">
                <a:latin typeface="Comic Sans MS" panose="030F0702030302020204" pitchFamily="66" charset="0"/>
              </a:rPr>
              <a:t>Nucleic Acid</a:t>
            </a:r>
            <a:endParaRPr lang="ko-KR" altLang="en-US" dirty="0">
              <a:latin typeface="Comic Sans MS" panose="030F0702030302020204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 smtClean="0">
                <a:latin typeface="Comic Sans MS" panose="030F0702030302020204" pitchFamily="66" charset="0"/>
              </a:rPr>
              <a:t>A complex </a:t>
            </a:r>
            <a:r>
              <a:rPr lang="en-US" altLang="ko-KR" sz="2000" dirty="0">
                <a:latin typeface="Comic Sans MS" panose="030F0702030302020204" pitchFamily="66" charset="0"/>
              </a:rPr>
              <a:t>organic substance present in living cells, especially DNA or RNA, whose molecules consist of many nucleotides linked in a long chain.</a:t>
            </a:r>
            <a:endParaRPr lang="ko-KR" alt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DNA vs. RNA - Expi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82" y="2383781"/>
            <a:ext cx="5871428" cy="297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bs 1.2 Dna - Lessons - Tes Teach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9"/>
          <a:stretch/>
        </p:blipFill>
        <p:spPr bwMode="auto">
          <a:xfrm>
            <a:off x="6775527" y="3054097"/>
            <a:ext cx="4186856" cy="309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29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mic Sans MS" panose="030F0702030302020204" pitchFamily="66" charset="0"/>
              </a:rPr>
              <a:t>Nucleotide</a:t>
            </a:r>
            <a:r>
              <a:rPr lang="en-US" altLang="ko-KR" dirty="0" smtClean="0"/>
              <a:t> Bases</a:t>
            </a:r>
            <a:endParaRPr lang="ko-KR" altLang="en-US" dirty="0"/>
          </a:p>
        </p:txBody>
      </p:sp>
      <p:pic>
        <p:nvPicPr>
          <p:cNvPr id="3074" name="Picture 2" descr="Nucleotide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5" y="2319066"/>
            <a:ext cx="5423957" cy="351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ucleotides and Bases - Genetics Gener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2375"/>
            <a:ext cx="5674464" cy="420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64043" y="522973"/>
            <a:ext cx="3799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Q. Which site of the DNA is more susceptible to mutation? Why?</a:t>
            </a:r>
            <a:endParaRPr lang="ko-KR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99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4314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mic Sans MS" panose="030F0702030302020204" pitchFamily="66" charset="0"/>
              </a:rPr>
              <a:t>DNA Replication</a:t>
            </a:r>
            <a:endParaRPr lang="ko-KR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sz="4000">
                <a:ea typeface="ＭＳ Ｐゴシック" panose="020B0600070205080204" pitchFamily="34" charset="-128"/>
              </a:rPr>
              <a:t>THE INNATE IMMUNE SYSTEM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7772400" cy="43434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First line of defense against pathogens</a:t>
            </a:r>
          </a:p>
          <a:p>
            <a:pPr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Physical Barriers</a:t>
            </a:r>
          </a:p>
          <a:p>
            <a:pPr lvl="1">
              <a:buFont typeface="Wingdings" panose="05000000000000000000" pitchFamily="2" charset="2"/>
              <a:buChar char="v"/>
              <a:defRPr/>
            </a:pPr>
            <a:r>
              <a:rPr lang="fr-FR" altLang="ko-KR" sz="2500" dirty="0">
                <a:ea typeface="ＭＳ Ｐゴシック" panose="020B0600070205080204" pitchFamily="34" charset="-128"/>
              </a:rPr>
              <a:t>Skin-sweat</a:t>
            </a:r>
          </a:p>
          <a:p>
            <a:pPr lvl="1">
              <a:buFont typeface="Wingdings" panose="05000000000000000000" pitchFamily="2" charset="2"/>
              <a:buChar char="v"/>
              <a:defRPr/>
            </a:pPr>
            <a:r>
              <a:rPr lang="fr-FR" altLang="ko-KR" sz="2500" dirty="0">
                <a:ea typeface="ＭＳ Ｐゴシック" panose="020B0600070205080204" pitchFamily="34" charset="-128"/>
              </a:rPr>
              <a:t>Mucous membrane-saliva, tears, mucus</a:t>
            </a:r>
          </a:p>
          <a:p>
            <a:pPr lvl="1">
              <a:buFont typeface="Wingdings" panose="05000000000000000000" pitchFamily="2" charset="2"/>
              <a:buChar char="v"/>
              <a:defRPr/>
            </a:pPr>
            <a:r>
              <a:rPr lang="fr-FR" altLang="ko-KR" sz="2500" dirty="0">
                <a:ea typeface="ＭＳ Ｐゴシック" panose="020B0600070205080204" pitchFamily="34" charset="-128"/>
              </a:rPr>
              <a:t>Urine</a:t>
            </a:r>
            <a:endParaRPr lang="fr-FR" altLang="ko-KR" sz="2800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Components</a:t>
            </a:r>
          </a:p>
          <a:p>
            <a:pPr lvl="1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Complement system</a:t>
            </a:r>
          </a:p>
          <a:p>
            <a:pPr lvl="1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Macrophages and neutrophils</a:t>
            </a:r>
          </a:p>
          <a:p>
            <a:pPr lvl="1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Defensins</a:t>
            </a:r>
          </a:p>
          <a:p>
            <a:pPr lvl="1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Coagulation system</a:t>
            </a:r>
          </a:p>
          <a:p>
            <a:pPr lvl="1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Cytokines and inflammatory cytokines</a:t>
            </a:r>
          </a:p>
          <a:p>
            <a:pPr lvl="1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Inflammatory response</a:t>
            </a:r>
          </a:p>
          <a:p>
            <a:pPr lvl="1">
              <a:defRPr/>
            </a:pPr>
            <a:r>
              <a:rPr lang="fr-FR" altLang="ko-KR" dirty="0">
                <a:ea typeface="ＭＳ Ｐゴシック" panose="020B0600070205080204" pitchFamily="34" charset="-128"/>
              </a:rPr>
              <a:t>Natural killer cells </a:t>
            </a:r>
            <a:endParaRPr lang="fr-FR" altLang="ko-KR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5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Key Machineries for Replication</a:t>
            </a:r>
            <a:endParaRPr lang="en-US" dirty="0">
              <a:latin typeface="Comic Sans MS" panose="030F0702030302020204" pitchFamily="66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801789" y="1511575"/>
            <a:ext cx="4578623" cy="2752476"/>
            <a:chOff x="4496907" y="1531653"/>
            <a:chExt cx="4578623" cy="2752476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4776518" y="1531653"/>
              <a:ext cx="2213038" cy="498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smtClean="0"/>
                <a:t>DNA Polymerase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89556" y="2587131"/>
              <a:ext cx="20859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latin typeface="Comic Sans MS" panose="030F0702030302020204" pitchFamily="66" charset="0"/>
                </a:rPr>
                <a:t>An Enzyme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latin typeface="Comic Sans MS" panose="030F0702030302020204" pitchFamily="66" charset="0"/>
                </a:rPr>
                <a:t>Builds </a:t>
              </a:r>
              <a:r>
                <a:rPr lang="en-US" altLang="ko-KR" sz="1600" dirty="0">
                  <a:latin typeface="Comic Sans MS" panose="030F0702030302020204" pitchFamily="66" charset="0"/>
                </a:rPr>
                <a:t>the complementary strand</a:t>
              </a:r>
            </a:p>
          </p:txBody>
        </p:sp>
        <p:pic>
          <p:nvPicPr>
            <p:cNvPr id="10" name="Picture 2" descr="Image result for dna polymera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6907" y="1926059"/>
              <a:ext cx="2502321" cy="2358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1240796" y="4461044"/>
            <a:ext cx="5151973" cy="2297963"/>
            <a:chOff x="1624844" y="4455067"/>
            <a:chExt cx="5151973" cy="2297963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1963082" y="4455067"/>
              <a:ext cx="1943100" cy="498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 smtClean="0"/>
                <a:t>Primer</a:t>
              </a:r>
              <a:endParaRPr lang="en-US" sz="2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87185" y="5183370"/>
              <a:ext cx="23896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Comic Sans MS" panose="030F0702030302020204" pitchFamily="66" charset="0"/>
                </a:rPr>
                <a:t>A </a:t>
              </a:r>
              <a:r>
                <a:rPr lang="en-US" altLang="ko-KR" sz="1600" dirty="0" smtClean="0">
                  <a:latin typeface="Comic Sans MS" panose="030F0702030302020204" pitchFamily="66" charset="0"/>
                </a:rPr>
                <a:t>short (22-35 </a:t>
              </a:r>
              <a:r>
                <a:rPr lang="en-US" altLang="ko-KR" sz="1600" dirty="0" err="1" smtClean="0">
                  <a:latin typeface="Comic Sans MS" panose="030F0702030302020204" pitchFamily="66" charset="0"/>
                </a:rPr>
                <a:t>bp</a:t>
              </a:r>
              <a:r>
                <a:rPr lang="en-US" altLang="ko-KR" sz="1600" dirty="0" smtClean="0">
                  <a:latin typeface="Comic Sans MS" panose="030F0702030302020204" pitchFamily="66" charset="0"/>
                </a:rPr>
                <a:t>) </a:t>
              </a:r>
              <a:r>
                <a:rPr lang="en-US" altLang="ko-KR" sz="1600" dirty="0">
                  <a:latin typeface="Comic Sans MS" panose="030F0702030302020204" pitchFamily="66" charset="0"/>
                </a:rPr>
                <a:t>nucleic acid sequence (RNA).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Comic Sans MS" panose="030F0702030302020204" pitchFamily="66" charset="0"/>
                </a:rPr>
                <a:t>A primer is required to start the replication</a:t>
              </a:r>
            </a:p>
          </p:txBody>
        </p:sp>
        <p:pic>
          <p:nvPicPr>
            <p:cNvPr id="12" name="Picture 4" descr="Image result for primer in dna replicati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844" y="4989120"/>
              <a:ext cx="2843138" cy="1517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7849166" y="4313165"/>
            <a:ext cx="4328160" cy="2337482"/>
            <a:chOff x="7703409" y="3963595"/>
            <a:chExt cx="4328160" cy="2337482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8291555" y="3963595"/>
              <a:ext cx="1943100" cy="498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 smtClean="0"/>
                <a:t>DNA Ligase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641937" y="4704304"/>
              <a:ext cx="23896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latin typeface="Comic Sans MS" panose="030F0702030302020204" pitchFamily="66" charset="0"/>
                </a:rPr>
                <a:t>An Enzyme.</a:t>
              </a:r>
              <a:endParaRPr lang="en-US" altLang="ko-KR" sz="1600" dirty="0">
                <a:latin typeface="Comic Sans MS" panose="030F0702030302020204" pitchFamily="66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smtClean="0">
                  <a:latin typeface="Comic Sans MS" panose="030F0702030302020204" pitchFamily="66" charset="0"/>
                </a:rPr>
                <a:t>Joining of 3’ &amp; 5’ end of a DNA strand.</a:t>
              </a:r>
              <a:endParaRPr lang="en-US" altLang="ko-KR" sz="1600" dirty="0">
                <a:latin typeface="Comic Sans MS" panose="030F0702030302020204" pitchFamily="66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latin typeface="Comic Sans MS" panose="030F0702030302020204" pitchFamily="66" charset="0"/>
              </a:endParaRPr>
            </a:p>
          </p:txBody>
        </p:sp>
        <p:pic>
          <p:nvPicPr>
            <p:cNvPr id="1026" name="Picture 2" descr="DNA ligases as therapeutic targets - Tomkinson - Translational ...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0" r="55327" b="40264"/>
            <a:stretch/>
          </p:blipFill>
          <p:spPr bwMode="auto">
            <a:xfrm>
              <a:off x="7703409" y="4219836"/>
              <a:ext cx="1938528" cy="2081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1021837" y="1884938"/>
            <a:ext cx="3533628" cy="2201377"/>
            <a:chOff x="480806" y="2168309"/>
            <a:chExt cx="3533628" cy="2201377"/>
          </a:xfrm>
        </p:grpSpPr>
        <p:pic>
          <p:nvPicPr>
            <p:cNvPr id="4" name="Picture 2" descr="Image result for dna helicas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06" y="2479643"/>
              <a:ext cx="1890043" cy="1890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2258876" y="2978118"/>
              <a:ext cx="17555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3038" indent="-173038">
                <a:buFont typeface="Arial" panose="020B0604020202020204" pitchFamily="34" charset="0"/>
                <a:buChar char="•"/>
              </a:pPr>
              <a:r>
                <a:rPr lang="en-US" altLang="ko-KR" sz="1600" dirty="0" smtClean="0"/>
                <a:t>An Enzyme.</a:t>
              </a:r>
            </a:p>
            <a:p>
              <a:pPr marL="173038" indent="-173038">
                <a:buFont typeface="Arial" panose="020B0604020202020204" pitchFamily="34" charset="0"/>
                <a:buChar char="•"/>
              </a:pPr>
              <a:r>
                <a:rPr lang="en-US" altLang="ko-KR" sz="1600" dirty="0" smtClean="0"/>
                <a:t>Separation of two strands.</a:t>
              </a:r>
              <a:endParaRPr lang="ko-KR" altLang="en-US" sz="1600" dirty="0"/>
            </a:p>
          </p:txBody>
        </p: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1249542" y="2168309"/>
              <a:ext cx="1943100" cy="4984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smtClean="0"/>
                <a:t>DNA Helicase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225" y="19717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DNA Replication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2052" name="Picture 4" descr="DNA Replic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68" y="1336952"/>
            <a:ext cx="9227975" cy="526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8448869" y="4721290"/>
            <a:ext cx="3610948" cy="1175658"/>
            <a:chOff x="3183873" y="2236424"/>
            <a:chExt cx="8169927" cy="3009901"/>
          </a:xfrm>
        </p:grpSpPr>
        <p:pic>
          <p:nvPicPr>
            <p:cNvPr id="10" name="Picture 4" descr="Image result for dna ligase functi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041" y="2236424"/>
              <a:ext cx="5448759" cy="30099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2"/>
            <p:cNvSpPr/>
            <p:nvPr/>
          </p:nvSpPr>
          <p:spPr>
            <a:xfrm>
              <a:off x="3183873" y="4616067"/>
              <a:ext cx="220340" cy="2203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4"/>
            <p:cNvCxnSpPr>
              <a:stCxn id="11" idx="0"/>
            </p:cNvCxnSpPr>
            <p:nvPr/>
          </p:nvCxnSpPr>
          <p:spPr>
            <a:xfrm flipV="1">
              <a:off x="3294043" y="2236424"/>
              <a:ext cx="2610998" cy="23796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6"/>
            <p:cNvCxnSpPr>
              <a:stCxn id="11" idx="4"/>
            </p:cNvCxnSpPr>
            <p:nvPr/>
          </p:nvCxnSpPr>
          <p:spPr>
            <a:xfrm>
              <a:off x="3294043" y="4836405"/>
              <a:ext cx="2610998" cy="409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889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Leading &amp; Lagging Strand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172" name="Picture 4" descr="Image result for replication for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94" y="1825625"/>
            <a:ext cx="90642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59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Okazaki Fragment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8194" name="Picture 2" descr="Image result for okazaki frag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62" y="2152662"/>
            <a:ext cx="8381813" cy="364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56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hat Is Transcription? (Biology) — Definition &amp; Process - Expii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58" y="347869"/>
            <a:ext cx="10823790" cy="62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2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Transcription Unit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5122" name="Picture 2" descr="Image result for transcription un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1" y="1381069"/>
            <a:ext cx="7701501" cy="323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what is enhancer in transcrip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182" y="1937576"/>
            <a:ext cx="2825530" cy="331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44896" y="4611886"/>
            <a:ext cx="654710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Comic Sans MS" panose="030F0702030302020204" pitchFamily="66" charset="0"/>
              </a:rPr>
              <a:t>Enhancer: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Comic Sans MS" panose="030F0702030302020204" pitchFamily="66" charset="0"/>
              </a:rPr>
              <a:t>A </a:t>
            </a:r>
            <a:r>
              <a:rPr lang="en-US" altLang="ko-KR" dirty="0">
                <a:latin typeface="Comic Sans MS" panose="030F0702030302020204" pitchFamily="66" charset="0"/>
              </a:rPr>
              <a:t>short segment of DNA (~50-1500 </a:t>
            </a:r>
            <a:r>
              <a:rPr lang="en-US" altLang="ko-KR" dirty="0" err="1">
                <a:latin typeface="Comic Sans MS" panose="030F0702030302020204" pitchFamily="66" charset="0"/>
              </a:rPr>
              <a:t>bp</a:t>
            </a:r>
            <a:r>
              <a:rPr lang="en-US" altLang="ko-KR" dirty="0">
                <a:latin typeface="Comic Sans MS" panose="030F0702030302020204" pitchFamily="66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omic Sans MS" panose="030F0702030302020204" pitchFamily="66" charset="0"/>
              </a:rPr>
              <a:t>It can be anywhere on the DNA, not necessarily it has to be near to the promoter.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omic Sans MS" panose="030F0702030302020204" pitchFamily="66" charset="0"/>
              </a:rPr>
              <a:t>Transcription factors bind to enhancers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90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Different Stages of Transcription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49631" y="1062990"/>
            <a:ext cx="4533900" cy="2703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CCFF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</a:rPr>
              <a:t>4 stages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</a:rPr>
              <a:t>Recognition and binding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</a:rPr>
              <a:t>Initiation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</a:rPr>
              <a:t>Elongation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anose="030F0702030302020204" pitchFamily="66" charset="0"/>
              </a:rPr>
              <a:t>Termination and release </a:t>
            </a:r>
          </a:p>
        </p:txBody>
      </p:sp>
      <p:pic>
        <p:nvPicPr>
          <p:cNvPr id="6" name="Picture 4" descr="Image result for initiation of transcri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11" y="1062990"/>
            <a:ext cx="6148704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Picture 2" descr="RNA splicing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t="6779" r="5950" b="5198"/>
          <a:stretch/>
        </p:blipFill>
        <p:spPr bwMode="auto">
          <a:xfrm>
            <a:off x="1417320" y="4288536"/>
            <a:ext cx="3419856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970" y="4704017"/>
            <a:ext cx="187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Q. Why introns are removed from RNA transcript?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10800000">
            <a:off x="4718304" y="4544568"/>
            <a:ext cx="1755648" cy="163677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5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chine Translation Idiom English, PNG, 1041x800px, Translation 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61" y="1047784"/>
            <a:ext cx="6932129" cy="532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9939" y="53593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Comic Sans MS" panose="030F0702030302020204" pitchFamily="66" charset="0"/>
              </a:rPr>
              <a:t>Translation</a:t>
            </a:r>
            <a:endParaRPr lang="ko-KR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2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Ribosome &amp; </a:t>
            </a:r>
            <a:r>
              <a:rPr lang="en-US" dirty="0" err="1" smtClean="0">
                <a:latin typeface="Comic Sans MS" panose="030F0702030302020204" pitchFamily="66" charset="0"/>
              </a:rPr>
              <a:t>tRNA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7170" name="Picture 2" descr="RNA &amp; Gene Expression Gene:A segment of DNA that specifies the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" t="9211" r="2620" b="20313"/>
          <a:stretch/>
        </p:blipFill>
        <p:spPr bwMode="auto">
          <a:xfrm>
            <a:off x="665130" y="1998597"/>
            <a:ext cx="5374473" cy="30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tRNA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0" t="1098" r="9653" b="2199"/>
          <a:stretch/>
        </p:blipFill>
        <p:spPr bwMode="auto">
          <a:xfrm>
            <a:off x="6885992" y="642352"/>
            <a:ext cx="4711959" cy="564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44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mic Sans MS" panose="030F0702030302020204" pitchFamily="66" charset="0"/>
              </a:rPr>
              <a:t>Codon</a:t>
            </a:r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4" name="Picture 2" descr="Genetic code table. Each three-letter sequence of mRNA nucleotides corresponds to a specific amino acid, or to a stop codon. UGA, UAA, and UAG are stop codons. AUG is the codon for methionine, and is also the start codon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283" y="1583029"/>
            <a:ext cx="507809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BOLO Biology Newsletter Archive: Codons, Anticodons &amp; Amino Aci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36" y="1690688"/>
            <a:ext cx="2830011" cy="475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figure 07-29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9"/>
          <a:stretch/>
        </p:blipFill>
        <p:spPr bwMode="auto">
          <a:xfrm>
            <a:off x="3037332" y="861548"/>
            <a:ext cx="6307836" cy="582339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72768" y="237744"/>
            <a:ext cx="9043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Complement System Activation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3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Translation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4098" name="Picture 2" descr="Ribosomes are composed of a small and large subunit and have three sites where tRNAs can bind to an mRNA (the A, P, and E sites). Each tRNA vcarries a specific amino acid and binds to an mRNA codon that is complementary to its anticodon.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" y="2071395"/>
            <a:ext cx="5225143" cy="310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longation has three stages: &#10;&#10;1) The anticodon of an incoming tRNA pairs with the mRNA codon exposed in the A site.&#10;&#10;2) A peptide bond is formed between the new amino acid (in the A site) and the previously-added amino acid (in the P site), transferring the polypeptide from the P site to the A site.&#10;&#10;3) The ribosome moves one codon down on the mRNA. The tRNA in the A site (carrying the polypeptide) shifts to the P site. The tRNA in the P site shifts to the E site and exits the ribosom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110" y="1270812"/>
            <a:ext cx="6429505" cy="446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80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Start &amp; End of translation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 The mRNA sequence is:&#10;&#10;5'-AUGAUCUCGUAA-5'&#10;&#10;Translation involves reading the mRNA nucleotides in groups of three; each group specifies an amino acid (or provides a stop signal indicating that translation is finished).&#10;&#10;3'-AUG AUC UCG UAA-5'&#10;&#10;AUG $\rightarrow$ Methionine (Start)&#10;AUC $\rightarrow$ Isoleucine&#10;UCG $\rightarrow$ Serine&#10;UAA $\rightarrow$ &quot;Stop&quot;&#10;&#10;Polypeptide sequence: (N-terminus) Methionine-Isoleucine-Serine (C-terminus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4" y="1864598"/>
            <a:ext cx="104575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78422" y="5913958"/>
            <a:ext cx="2619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(Amino group exposed)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147875" y="5913958"/>
            <a:ext cx="2596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(Carboxyl group exposed)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610937" y="1437850"/>
            <a:ext cx="5028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Q. </a:t>
            </a:r>
            <a:r>
              <a:rPr lang="en-US" altLang="ko-KR" sz="2000" dirty="0" smtClean="0">
                <a:solidFill>
                  <a:srgbClr val="FF0000"/>
                </a:solidFill>
              </a:rPr>
              <a:t>Translation starts from which codon?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8053" y="6378940"/>
            <a:ext cx="632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Q. What happens if a stop codon is found in an mRNA?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10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Reading Frame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074" name="Picture 2" descr="mRNA sequence: 5'-UCAUGAUCUCGUAAGA-3'&#10;&#10;Read in Frame 1:&#10;&#10;5'-UCA UGA UCU CGU AAG A-3'&#10;&#10;Ser-STOP-Ser-Arg-Lys&#10;&#10;Read in Frame 2:&#10;&#10;5'-U CAU GAU CUC GUA AGA-3'&#10;&#10;His-Asp-Leu-Val-Arg&#10;&#10;Read in Frame 3:&#10;&#10;5'-UC AUG AUC UCG UAA GA-3'&#10;&#10;Met(Start)-Ile-Ser-STOP&#10;&#10;The start codon's position ensures that Frame 3 is chosen for translation of the mRNA.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89" y="1429807"/>
            <a:ext cx="5710335" cy="528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59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omics Fun Facts: Genetic Differences - YouT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14260" r="1932"/>
          <a:stretch/>
        </p:blipFill>
        <p:spPr bwMode="auto">
          <a:xfrm>
            <a:off x="265176" y="164591"/>
            <a:ext cx="6537960" cy="350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/>
          <p:cNvSpPr txBox="1"/>
          <p:nvPr/>
        </p:nvSpPr>
        <p:spPr>
          <a:xfrm>
            <a:off x="6469634" y="3375088"/>
            <a:ext cx="5594350" cy="3221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54"/>
              </a:lnSpc>
            </a:pPr>
            <a:r>
              <a:rPr sz="2200" b="1" u="heavy" spc="-5" dirty="0">
                <a:latin typeface="Comic Sans MS" panose="030F0702030302020204" pitchFamily="66" charset="0"/>
                <a:cs typeface="Calibri"/>
              </a:rPr>
              <a:t>G</a:t>
            </a:r>
            <a:r>
              <a:rPr sz="2200" b="1" u="heavy" spc="-10" dirty="0">
                <a:latin typeface="Comic Sans MS" panose="030F0702030302020204" pitchFamily="66" charset="0"/>
                <a:cs typeface="Calibri"/>
              </a:rPr>
              <a:t>e</a:t>
            </a:r>
            <a:r>
              <a:rPr sz="2200" b="1" u="heavy" spc="-5" dirty="0">
                <a:latin typeface="Comic Sans MS" panose="030F0702030302020204" pitchFamily="66" charset="0"/>
                <a:cs typeface="Calibri"/>
              </a:rPr>
              <a:t>ne</a:t>
            </a:r>
            <a:r>
              <a:rPr sz="2200" b="1" u="heavy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b="1" u="heavy" spc="-10" dirty="0">
                <a:latin typeface="Comic Sans MS" panose="030F0702030302020204" pitchFamily="66" charset="0"/>
                <a:cs typeface="Calibri"/>
              </a:rPr>
              <a:t>e</a:t>
            </a:r>
            <a:r>
              <a:rPr sz="2200" b="1" u="heavy" dirty="0">
                <a:latin typeface="Comic Sans MS" panose="030F0702030302020204" pitchFamily="66" charset="0"/>
                <a:cs typeface="Calibri"/>
              </a:rPr>
              <a:t>x</a:t>
            </a:r>
            <a:r>
              <a:rPr sz="2200" b="1" u="heavy" spc="-5" dirty="0">
                <a:latin typeface="Comic Sans MS" panose="030F0702030302020204" pitchFamily="66" charset="0"/>
                <a:cs typeface="Calibri"/>
              </a:rPr>
              <a:t>pr</a:t>
            </a:r>
            <a:r>
              <a:rPr sz="2200" b="1" u="heavy" dirty="0">
                <a:latin typeface="Comic Sans MS" panose="030F0702030302020204" pitchFamily="66" charset="0"/>
                <a:cs typeface="Calibri"/>
              </a:rPr>
              <a:t>e</a:t>
            </a:r>
            <a:r>
              <a:rPr sz="2200" b="1" u="heavy" spc="-25" dirty="0">
                <a:latin typeface="Comic Sans MS" panose="030F0702030302020204" pitchFamily="66" charset="0"/>
                <a:cs typeface="Calibri"/>
              </a:rPr>
              <a:t>s</a:t>
            </a:r>
            <a:r>
              <a:rPr sz="2200" b="1" u="heavy" spc="-15" dirty="0">
                <a:latin typeface="Comic Sans MS" panose="030F0702030302020204" pitchFamily="66" charset="0"/>
                <a:cs typeface="Calibri"/>
              </a:rPr>
              <a:t>s</a:t>
            </a:r>
            <a:r>
              <a:rPr sz="2200" b="1" u="heavy" spc="-20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200" b="1" u="heavy" spc="-1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200" b="1" u="heavy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b="1" u="heavy" dirty="0">
                <a:latin typeface="Comic Sans MS" panose="030F0702030302020204" pitchFamily="66" charset="0"/>
                <a:cs typeface="Calibri"/>
              </a:rPr>
              <a:t>r</a:t>
            </a:r>
            <a:r>
              <a:rPr sz="2200" b="1" u="heavy" spc="-10" dirty="0">
                <a:latin typeface="Comic Sans MS" panose="030F0702030302020204" pitchFamily="66" charset="0"/>
                <a:cs typeface="Calibri"/>
              </a:rPr>
              <a:t>eg</a:t>
            </a:r>
            <a:r>
              <a:rPr sz="2200" b="1" u="heavy" spc="-20" dirty="0">
                <a:latin typeface="Comic Sans MS" panose="030F0702030302020204" pitchFamily="66" charset="0"/>
                <a:cs typeface="Calibri"/>
              </a:rPr>
              <a:t>ul</a:t>
            </a:r>
            <a:r>
              <a:rPr sz="2200" b="1" u="heavy" spc="-1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200" b="1" u="heavy" spc="-15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200" b="1" u="heavy" spc="-20" dirty="0">
                <a:latin typeface="Comic Sans MS" panose="030F0702030302020204" pitchFamily="66" charset="0"/>
                <a:cs typeface="Calibri"/>
              </a:rPr>
              <a:t>ion:</a:t>
            </a:r>
            <a:endParaRPr sz="2200" dirty="0">
              <a:latin typeface="Comic Sans MS" panose="030F0702030302020204" pitchFamily="66" charset="0"/>
              <a:cs typeface="Calibri"/>
            </a:endParaRPr>
          </a:p>
          <a:p>
            <a:pPr marL="685800" marR="5080" indent="-17463">
              <a:spcBef>
                <a:spcPts val="100"/>
              </a:spcBef>
            </a:pPr>
            <a:endParaRPr lang="en-US" sz="2200" spc="-25" dirty="0" smtClean="0">
              <a:latin typeface="Comic Sans MS" panose="030F0702030302020204" pitchFamily="66" charset="0"/>
              <a:cs typeface="Calibri"/>
            </a:endParaRPr>
          </a:p>
          <a:p>
            <a:pPr marL="685800" marR="5080" indent="-17463">
              <a:spcBef>
                <a:spcPts val="100"/>
              </a:spcBef>
            </a:pPr>
            <a:r>
              <a:rPr sz="2200" spc="-25" dirty="0" smtClean="0">
                <a:latin typeface="Comic Sans MS" panose="030F0702030302020204" pitchFamily="66" charset="0"/>
                <a:cs typeface="Calibri"/>
              </a:rPr>
              <a:t>B</a:t>
            </a:r>
            <a:r>
              <a:rPr sz="2200" spc="-5" dirty="0" smtClean="0">
                <a:latin typeface="Comic Sans MS" panose="030F0702030302020204" pitchFamily="66" charset="0"/>
                <a:cs typeface="Calibri"/>
              </a:rPr>
              <a:t>o</a:t>
            </a:r>
            <a:r>
              <a:rPr sz="2200" dirty="0" smtClean="0">
                <a:latin typeface="Comic Sans MS" panose="030F0702030302020204" pitchFamily="66" charset="0"/>
                <a:cs typeface="Calibri"/>
              </a:rPr>
              <a:t>th 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f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200" spc="-30" dirty="0">
                <a:latin typeface="Comic Sans MS" panose="030F0702030302020204" pitchFamily="66" charset="0"/>
                <a:cs typeface="Calibri"/>
              </a:rPr>
              <a:t>h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e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s</a:t>
            </a:r>
            <a:r>
              <a:rPr sz="2200" spc="-25" dirty="0">
                <a:latin typeface="Comic Sans MS" panose="030F0702030302020204" pitchFamily="66" charset="0"/>
                <a:cs typeface="Calibri"/>
              </a:rPr>
              <a:t>e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5" dirty="0">
                <a:latin typeface="Comic Sans MS" panose="030F0702030302020204" pitchFamily="66" charset="0"/>
                <a:cs typeface="Calibri"/>
              </a:rPr>
              <a:t>ce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lls 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c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n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ain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h</a:t>
            </a:r>
            <a:r>
              <a:rPr sz="2200" spc="-25" dirty="0">
                <a:latin typeface="Comic Sans MS" panose="030F0702030302020204" pitchFamily="66" charset="0"/>
                <a:cs typeface="Calibri"/>
              </a:rPr>
              <a:t>e</a:t>
            </a:r>
            <a:r>
              <a:rPr lang="en-US"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5" dirty="0" smtClean="0">
                <a:latin typeface="Comic Sans MS" panose="030F0702030302020204" pitchFamily="66" charset="0"/>
                <a:cs typeface="Calibri"/>
              </a:rPr>
              <a:t>s</a:t>
            </a:r>
            <a:r>
              <a:rPr sz="2200" dirty="0" smtClean="0">
                <a:latin typeface="Comic Sans MS" panose="030F0702030302020204" pitchFamily="66" charset="0"/>
                <a:cs typeface="Calibri"/>
              </a:rPr>
              <a:t>a</a:t>
            </a:r>
            <a:r>
              <a:rPr sz="2200" spc="-35" dirty="0" smtClean="0">
                <a:latin typeface="Comic Sans MS" panose="030F0702030302020204" pitchFamily="66" charset="0"/>
                <a:cs typeface="Calibri"/>
              </a:rPr>
              <a:t>m</a:t>
            </a:r>
            <a:r>
              <a:rPr sz="2200" spc="-25" dirty="0" smtClean="0">
                <a:latin typeface="Comic Sans MS" panose="030F0702030302020204" pitchFamily="66" charset="0"/>
                <a:cs typeface="Calibri"/>
              </a:rPr>
              <a:t>e</a:t>
            </a:r>
            <a:r>
              <a:rPr lang="en-US" sz="2200" spc="-25" dirty="0" smtClean="0">
                <a:latin typeface="Comic Sans MS" panose="030F0702030302020204" pitchFamily="66" charset="0"/>
                <a:cs typeface="Calibri"/>
              </a:rPr>
              <a:t> </a:t>
            </a:r>
            <a:r>
              <a:rPr lang="en-US" altLang="ko-KR" sz="2200" spc="-15" dirty="0">
                <a:latin typeface="Comic Sans MS" panose="030F0702030302020204" pitchFamily="66" charset="0"/>
                <a:cs typeface="Calibri"/>
              </a:rPr>
              <a:t>g</a:t>
            </a:r>
            <a:r>
              <a:rPr lang="en-US" altLang="ko-KR" sz="2200" spc="-25" dirty="0">
                <a:latin typeface="Comic Sans MS" panose="030F0702030302020204" pitchFamily="66" charset="0"/>
                <a:cs typeface="Calibri"/>
              </a:rPr>
              <a:t>e</a:t>
            </a:r>
            <a:r>
              <a:rPr lang="en-US" altLang="ko-KR" sz="2200" spc="5" dirty="0">
                <a:latin typeface="Comic Sans MS" panose="030F0702030302020204" pitchFamily="66" charset="0"/>
                <a:cs typeface="Calibri"/>
              </a:rPr>
              <a:t>n</a:t>
            </a:r>
            <a:r>
              <a:rPr lang="en-US" altLang="ko-KR" sz="2200" spc="10" dirty="0">
                <a:latin typeface="Comic Sans MS" panose="030F0702030302020204" pitchFamily="66" charset="0"/>
                <a:cs typeface="Calibri"/>
              </a:rPr>
              <a:t>o</a:t>
            </a:r>
            <a:r>
              <a:rPr lang="en-US" altLang="ko-KR" sz="2200" spc="-45" dirty="0">
                <a:latin typeface="Comic Sans MS" panose="030F0702030302020204" pitchFamily="66" charset="0"/>
                <a:cs typeface="Calibri"/>
              </a:rPr>
              <a:t>m</a:t>
            </a:r>
            <a:r>
              <a:rPr lang="en-US" altLang="ko-KR" sz="2200" spc="-15" dirty="0">
                <a:latin typeface="Comic Sans MS" panose="030F0702030302020204" pitchFamily="66" charset="0"/>
                <a:cs typeface="Calibri"/>
              </a:rPr>
              <a:t>e,</a:t>
            </a:r>
            <a:r>
              <a:rPr lang="en-US" altLang="ko-KR" sz="2200" spc="5" dirty="0">
                <a:latin typeface="Comic Sans MS" panose="030F0702030302020204" pitchFamily="66" charset="0"/>
                <a:cs typeface="Calibri"/>
              </a:rPr>
              <a:t> b</a:t>
            </a:r>
            <a:r>
              <a:rPr lang="en-US" altLang="ko-KR" sz="2200" spc="-5" dirty="0">
                <a:latin typeface="Comic Sans MS" panose="030F0702030302020204" pitchFamily="66" charset="0"/>
                <a:cs typeface="Calibri"/>
              </a:rPr>
              <a:t>u</a:t>
            </a:r>
            <a:r>
              <a:rPr lang="en-US" altLang="ko-KR" sz="2200" dirty="0">
                <a:latin typeface="Comic Sans MS" panose="030F0702030302020204" pitchFamily="66" charset="0"/>
                <a:cs typeface="Calibri"/>
              </a:rPr>
              <a:t>t </a:t>
            </a:r>
            <a:r>
              <a:rPr lang="en-US" altLang="ko-KR" sz="2200" spc="-15" dirty="0">
                <a:latin typeface="Comic Sans MS" panose="030F0702030302020204" pitchFamily="66" charset="0"/>
                <a:cs typeface="Calibri"/>
              </a:rPr>
              <a:t>t</a:t>
            </a:r>
            <a:r>
              <a:rPr lang="en-US" altLang="ko-KR" sz="2200" spc="5" dirty="0">
                <a:latin typeface="Comic Sans MS" panose="030F0702030302020204" pitchFamily="66" charset="0"/>
                <a:cs typeface="Calibri"/>
              </a:rPr>
              <a:t>h</a:t>
            </a:r>
            <a:r>
              <a:rPr lang="en-US" altLang="ko-KR" sz="2200" spc="-25" dirty="0">
                <a:latin typeface="Comic Sans MS" panose="030F0702030302020204" pitchFamily="66" charset="0"/>
                <a:cs typeface="Calibri"/>
              </a:rPr>
              <a:t>ey</a:t>
            </a:r>
            <a:r>
              <a:rPr lang="en-US" altLang="ko-KR" sz="22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lang="en-US" altLang="ko-KR" sz="2200" spc="-15" dirty="0">
                <a:latin typeface="Comic Sans MS" panose="030F0702030302020204" pitchFamily="66" charset="0"/>
                <a:cs typeface="Calibri"/>
              </a:rPr>
              <a:t>e</a:t>
            </a:r>
            <a:r>
              <a:rPr lang="en-US" altLang="ko-KR" sz="2200" dirty="0">
                <a:latin typeface="Comic Sans MS" panose="030F0702030302020204" pitchFamily="66" charset="0"/>
                <a:cs typeface="Calibri"/>
              </a:rPr>
              <a:t>x</a:t>
            </a:r>
            <a:r>
              <a:rPr lang="en-US" altLang="ko-KR" sz="2200" spc="-5" dirty="0">
                <a:latin typeface="Comic Sans MS" panose="030F0702030302020204" pitchFamily="66" charset="0"/>
                <a:cs typeface="Calibri"/>
              </a:rPr>
              <a:t>p</a:t>
            </a:r>
            <a:r>
              <a:rPr lang="en-US" altLang="ko-KR" sz="2200" spc="5" dirty="0">
                <a:latin typeface="Comic Sans MS" panose="030F0702030302020204" pitchFamily="66" charset="0"/>
                <a:cs typeface="Calibri"/>
              </a:rPr>
              <a:t>r</a:t>
            </a:r>
            <a:r>
              <a:rPr lang="en-US" altLang="ko-KR" sz="2200" spc="-25" dirty="0">
                <a:latin typeface="Comic Sans MS" panose="030F0702030302020204" pitchFamily="66" charset="0"/>
                <a:cs typeface="Calibri"/>
              </a:rPr>
              <a:t>e</a:t>
            </a:r>
            <a:r>
              <a:rPr lang="en-US" altLang="ko-KR" sz="2200" spc="5" dirty="0">
                <a:latin typeface="Comic Sans MS" panose="030F0702030302020204" pitchFamily="66" charset="0"/>
                <a:cs typeface="Calibri"/>
              </a:rPr>
              <a:t>s</a:t>
            </a:r>
            <a:r>
              <a:rPr lang="en-US" altLang="ko-KR" sz="2200" dirty="0">
                <a:latin typeface="Comic Sans MS" panose="030F0702030302020204" pitchFamily="66" charset="0"/>
                <a:cs typeface="Calibri"/>
              </a:rPr>
              <a:t>s</a:t>
            </a:r>
            <a:r>
              <a:rPr lang="en-US" altLang="ko-KR"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lang="en-US" altLang="ko-KR" sz="2200" spc="-5" dirty="0">
                <a:latin typeface="Comic Sans MS" panose="030F0702030302020204" pitchFamily="66" charset="0"/>
                <a:cs typeface="Calibri"/>
              </a:rPr>
              <a:t>d</a:t>
            </a:r>
            <a:r>
              <a:rPr lang="en-US" altLang="ko-KR" sz="2200" dirty="0">
                <a:latin typeface="Comic Sans MS" panose="030F0702030302020204" pitchFamily="66" charset="0"/>
                <a:cs typeface="Calibri"/>
              </a:rPr>
              <a:t>i</a:t>
            </a:r>
            <a:r>
              <a:rPr lang="en-US" altLang="ko-KR" sz="2200" spc="-5" dirty="0">
                <a:latin typeface="Comic Sans MS" panose="030F0702030302020204" pitchFamily="66" charset="0"/>
                <a:cs typeface="Calibri"/>
              </a:rPr>
              <a:t>f</a:t>
            </a:r>
            <a:r>
              <a:rPr lang="en-US" altLang="ko-KR" sz="2200" spc="5" dirty="0">
                <a:latin typeface="Comic Sans MS" panose="030F0702030302020204" pitchFamily="66" charset="0"/>
                <a:cs typeface="Calibri"/>
              </a:rPr>
              <a:t>f</a:t>
            </a:r>
            <a:r>
              <a:rPr lang="en-US" altLang="ko-KR" sz="2200" spc="-25" dirty="0">
                <a:latin typeface="Comic Sans MS" panose="030F0702030302020204" pitchFamily="66" charset="0"/>
                <a:cs typeface="Calibri"/>
              </a:rPr>
              <a:t>e</a:t>
            </a:r>
            <a:r>
              <a:rPr lang="en-US" altLang="ko-KR" sz="2200" spc="-15" dirty="0">
                <a:latin typeface="Comic Sans MS" panose="030F0702030302020204" pitchFamily="66" charset="0"/>
                <a:cs typeface="Calibri"/>
              </a:rPr>
              <a:t>re</a:t>
            </a:r>
            <a:r>
              <a:rPr lang="en-US" altLang="ko-KR" sz="2200" spc="-5" dirty="0">
                <a:latin typeface="Comic Sans MS" panose="030F0702030302020204" pitchFamily="66" charset="0"/>
                <a:cs typeface="Calibri"/>
              </a:rPr>
              <a:t>n</a:t>
            </a:r>
            <a:r>
              <a:rPr lang="en-US" altLang="ko-KR" sz="2200" dirty="0">
                <a:latin typeface="Comic Sans MS" panose="030F0702030302020204" pitchFamily="66" charset="0"/>
                <a:cs typeface="Calibri"/>
              </a:rPr>
              <a:t>t </a:t>
            </a:r>
            <a:r>
              <a:rPr lang="en-US" altLang="ko-KR" sz="2200" spc="-25" dirty="0">
                <a:latin typeface="Comic Sans MS" panose="030F0702030302020204" pitchFamily="66" charset="0"/>
                <a:cs typeface="Calibri"/>
              </a:rPr>
              <a:t>R</a:t>
            </a:r>
            <a:r>
              <a:rPr lang="en-US" altLang="ko-KR" sz="2200" spc="-20" dirty="0">
                <a:latin typeface="Comic Sans MS" panose="030F0702030302020204" pitchFamily="66" charset="0"/>
                <a:cs typeface="Calibri"/>
              </a:rPr>
              <a:t>N</a:t>
            </a:r>
            <a:r>
              <a:rPr lang="en-US" altLang="ko-KR" sz="2200" spc="-40" dirty="0">
                <a:latin typeface="Comic Sans MS" panose="030F0702030302020204" pitchFamily="66" charset="0"/>
                <a:cs typeface="Calibri"/>
              </a:rPr>
              <a:t>A</a:t>
            </a:r>
            <a:r>
              <a:rPr lang="en-US" altLang="ko-KR" sz="2200" dirty="0">
                <a:latin typeface="Comic Sans MS" panose="030F0702030302020204" pitchFamily="66" charset="0"/>
                <a:cs typeface="Calibri"/>
              </a:rPr>
              <a:t>s a</a:t>
            </a:r>
            <a:r>
              <a:rPr lang="en-US" altLang="ko-KR" sz="2200" spc="5" dirty="0">
                <a:latin typeface="Comic Sans MS" panose="030F0702030302020204" pitchFamily="66" charset="0"/>
                <a:cs typeface="Calibri"/>
              </a:rPr>
              <a:t>n</a:t>
            </a:r>
            <a:r>
              <a:rPr lang="en-US" altLang="ko-KR" sz="2200" dirty="0">
                <a:latin typeface="Comic Sans MS" panose="030F0702030302020204" pitchFamily="66" charset="0"/>
                <a:cs typeface="Calibri"/>
              </a:rPr>
              <a:t>d </a:t>
            </a:r>
            <a:r>
              <a:rPr lang="en-US" altLang="ko-KR" sz="2200" spc="5" dirty="0">
                <a:latin typeface="Comic Sans MS" panose="030F0702030302020204" pitchFamily="66" charset="0"/>
                <a:cs typeface="Calibri"/>
              </a:rPr>
              <a:t>p</a:t>
            </a:r>
            <a:r>
              <a:rPr lang="en-US" altLang="ko-KR" sz="2200" spc="-25" dirty="0">
                <a:latin typeface="Comic Sans MS" panose="030F0702030302020204" pitchFamily="66" charset="0"/>
                <a:cs typeface="Calibri"/>
              </a:rPr>
              <a:t>r</a:t>
            </a:r>
            <a:r>
              <a:rPr lang="en-US" altLang="ko-KR" sz="2200" spc="-15" dirty="0">
                <a:latin typeface="Comic Sans MS" panose="030F0702030302020204" pitchFamily="66" charset="0"/>
                <a:cs typeface="Calibri"/>
              </a:rPr>
              <a:t>o</a:t>
            </a:r>
            <a:r>
              <a:rPr lang="en-US" altLang="ko-KR" sz="2200" spc="-20" dirty="0">
                <a:latin typeface="Comic Sans MS" panose="030F0702030302020204" pitchFamily="66" charset="0"/>
                <a:cs typeface="Calibri"/>
              </a:rPr>
              <a:t>te</a:t>
            </a:r>
            <a:r>
              <a:rPr lang="en-US" altLang="ko-KR" sz="2200" dirty="0">
                <a:latin typeface="Comic Sans MS" panose="030F0702030302020204" pitchFamily="66" charset="0"/>
                <a:cs typeface="Calibri"/>
              </a:rPr>
              <a:t>i</a:t>
            </a:r>
            <a:r>
              <a:rPr lang="en-US" altLang="ko-KR" sz="2200" spc="-5" dirty="0">
                <a:latin typeface="Comic Sans MS" panose="030F0702030302020204" pitchFamily="66" charset="0"/>
                <a:cs typeface="Calibri"/>
              </a:rPr>
              <a:t>n</a:t>
            </a:r>
            <a:r>
              <a:rPr lang="en-US" altLang="ko-KR" sz="2200" spc="5" dirty="0">
                <a:latin typeface="Comic Sans MS" panose="030F0702030302020204" pitchFamily="66" charset="0"/>
                <a:cs typeface="Calibri"/>
              </a:rPr>
              <a:t>s</a:t>
            </a:r>
            <a:r>
              <a:rPr lang="en-US" altLang="ko-KR" sz="2200" dirty="0" smtClean="0">
                <a:latin typeface="Comic Sans MS" panose="030F0702030302020204" pitchFamily="66" charset="0"/>
                <a:cs typeface="Calibri"/>
              </a:rPr>
              <a:t>.</a:t>
            </a:r>
          </a:p>
          <a:p>
            <a:pPr marL="685800" marR="5080" indent="-17463">
              <a:spcBef>
                <a:spcPts val="100"/>
              </a:spcBef>
            </a:pPr>
            <a:r>
              <a:rPr lang="en-US" altLang="ko-KR" sz="2200" dirty="0" smtClean="0">
                <a:latin typeface="Comic Sans MS" panose="030F0702030302020204" pitchFamily="66" charset="0"/>
                <a:cs typeface="Calibri"/>
              </a:rPr>
              <a:t>Two possible reasons :</a:t>
            </a:r>
          </a:p>
          <a:p>
            <a:pPr marL="1125537" marR="5080" indent="-457200">
              <a:spcBef>
                <a:spcPts val="100"/>
              </a:spcBef>
              <a:buAutoNum type="arabicPeriod"/>
            </a:pPr>
            <a:r>
              <a:rPr lang="en-US" altLang="ko-KR" sz="2200" dirty="0" smtClean="0">
                <a:latin typeface="Comic Sans MS" panose="030F0702030302020204" pitchFamily="66" charset="0"/>
                <a:cs typeface="Calibri"/>
              </a:rPr>
              <a:t>Gene regulation</a:t>
            </a:r>
          </a:p>
          <a:p>
            <a:pPr marL="1125537" marR="5080" indent="-457200">
              <a:spcBef>
                <a:spcPts val="100"/>
              </a:spcBef>
              <a:buAutoNum type="arabicPeriod"/>
            </a:pPr>
            <a:r>
              <a:rPr lang="en-US" altLang="ko-KR" sz="2200" dirty="0" smtClean="0">
                <a:latin typeface="Comic Sans MS" panose="030F0702030302020204" pitchFamily="66" charset="0"/>
                <a:cs typeface="Calibri"/>
              </a:rPr>
              <a:t>Mutation</a:t>
            </a:r>
            <a:endParaRPr lang="en-US" altLang="ko-KR" sz="2200" dirty="0">
              <a:latin typeface="Comic Sans MS" panose="030F0702030302020204" pitchFamily="66" charset="0"/>
              <a:cs typeface="Calibri"/>
            </a:endParaRPr>
          </a:p>
          <a:p>
            <a:pPr marL="685800" marR="5080" indent="-17463">
              <a:spcBef>
                <a:spcPts val="100"/>
              </a:spcBef>
            </a:pPr>
            <a:r>
              <a:rPr lang="en-US" sz="2200" spc="-25" dirty="0" smtClean="0">
                <a:latin typeface="Comic Sans MS" panose="030F0702030302020204" pitchFamily="66" charset="0"/>
                <a:cs typeface="Calibri"/>
              </a:rPr>
              <a:t> </a:t>
            </a:r>
            <a:endParaRPr sz="2200" dirty="0">
              <a:latin typeface="Comic Sans MS" panose="030F0702030302020204" pitchFamily="66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duction vs Repression (With images) | Biology, Map screenshot, M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" r="5376" b="49243"/>
          <a:stretch/>
        </p:blipFill>
        <p:spPr bwMode="auto">
          <a:xfrm>
            <a:off x="1261872" y="393191"/>
            <a:ext cx="9765793" cy="298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duction vs Repression (With images) | Biology, Map screenshot, M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8" r="5376" b="822"/>
          <a:stretch/>
        </p:blipFill>
        <p:spPr bwMode="auto">
          <a:xfrm>
            <a:off x="1261871" y="3529584"/>
            <a:ext cx="9765793" cy="30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7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mic Sans MS" panose="030F0702030302020204" pitchFamily="66" charset="0"/>
              </a:rPr>
              <a:t>Lac Operon Model</a:t>
            </a:r>
            <a:endParaRPr lang="ko-KR" altLang="en-US" dirty="0">
              <a:latin typeface="Comic Sans MS" panose="030F0702030302020204" pitchFamily="66" charset="0"/>
            </a:endParaRPr>
          </a:p>
        </p:txBody>
      </p:sp>
      <p:pic>
        <p:nvPicPr>
          <p:cNvPr id="9218" name="Picture 2" descr="Lac operon- definition, structure, Inducers,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359" y="1825625"/>
            <a:ext cx="7620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13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10768" y="2593721"/>
            <a:ext cx="10515600" cy="8992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6000" dirty="0" smtClean="0"/>
              <a:t>Mutation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0201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>
          <a:xfrm>
            <a:off x="3175461" y="171796"/>
            <a:ext cx="5791200" cy="1033549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Types of Mutations</a:t>
            </a:r>
          </a:p>
        </p:txBody>
      </p:sp>
      <p:graphicFrame>
        <p:nvGraphicFramePr>
          <p:cNvPr id="3" name="다이어그램 2"/>
          <p:cNvGraphicFramePr/>
          <p:nvPr>
            <p:extLst/>
          </p:nvPr>
        </p:nvGraphicFramePr>
        <p:xfrm>
          <a:off x="1238595" y="1130530"/>
          <a:ext cx="9991899" cy="5270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8462863" y="5673011"/>
            <a:ext cx="1318727" cy="880188"/>
            <a:chOff x="8490856" y="5673011"/>
            <a:chExt cx="1318727" cy="88018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8490856" y="5673011"/>
              <a:ext cx="1166327" cy="727788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8643256" y="5825411"/>
              <a:ext cx="1166327" cy="72778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mic Sans MS" panose="030F0702030302020204" pitchFamily="66" charset="0"/>
                </a:rPr>
                <a:t>Frameshift Mutation</a:t>
              </a:r>
              <a:endParaRPr lang="ko-KR" alt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8136294" y="5337110"/>
            <a:ext cx="9330" cy="69979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080171" y="5337109"/>
            <a:ext cx="9330" cy="69979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4" idx="1"/>
          </p:cNvCxnSpPr>
          <p:nvPr/>
        </p:nvCxnSpPr>
        <p:spPr>
          <a:xfrm>
            <a:off x="8145624" y="6036904"/>
            <a:ext cx="317239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772261" y="6036904"/>
            <a:ext cx="317239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04800"/>
            <a:ext cx="6096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Chromosome Mutations</a:t>
            </a:r>
          </a:p>
        </p:txBody>
      </p:sp>
      <p:pic>
        <p:nvPicPr>
          <p:cNvPr id="20484" name="Picture 5" descr="chromos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35"/>
          <a:stretch>
            <a:fillRect/>
          </a:stretch>
        </p:blipFill>
        <p:spPr bwMode="auto">
          <a:xfrm>
            <a:off x="8484523" y="1246909"/>
            <a:ext cx="19050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83822" y="2312399"/>
            <a:ext cx="526749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latin typeface="Comic Sans MS" panose="030F0702030302020204" pitchFamily="66" charset="0"/>
              </a:rPr>
              <a:t>May Involve:</a:t>
            </a:r>
          </a:p>
          <a:p>
            <a:pPr lvl="1"/>
            <a:r>
              <a:rPr lang="en-US" altLang="en-US" sz="3200" b="1" dirty="0"/>
              <a:t>Changing the structure</a:t>
            </a:r>
            <a:r>
              <a:rPr lang="en-US" altLang="en-US" sz="3200" dirty="0"/>
              <a:t> of a chromosome</a:t>
            </a:r>
          </a:p>
          <a:p>
            <a:pPr lvl="1"/>
            <a:r>
              <a:rPr lang="en-US" altLang="en-US" sz="3200" dirty="0"/>
              <a:t>The </a:t>
            </a:r>
            <a:r>
              <a:rPr lang="en-US" altLang="en-US" sz="3200" b="1" dirty="0"/>
              <a:t>loss or gain</a:t>
            </a:r>
            <a:r>
              <a:rPr lang="en-US" altLang="en-US" sz="3200" dirty="0"/>
              <a:t> of part of a chromosome</a:t>
            </a:r>
            <a:endParaRPr lang="en-US" altLang="en-US" sz="4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22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72" y="866316"/>
            <a:ext cx="3305140" cy="74509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Deletion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8035" y="1776845"/>
            <a:ext cx="3788665" cy="768096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en-US" sz="18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Due to </a:t>
            </a:r>
            <a:r>
              <a:rPr lang="en-US" altLang="en-US" sz="18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breakage</a:t>
            </a:r>
          </a:p>
          <a:p>
            <a:pPr eaLnBrk="1" hangingPunct="1"/>
            <a:r>
              <a:rPr lang="en-US" altLang="en-US" sz="18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A </a:t>
            </a:r>
            <a:r>
              <a:rPr lang="en-US" altLang="en-US" sz="18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piece</a:t>
            </a:r>
            <a:r>
              <a:rPr lang="en-US" altLang="en-US" sz="1800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of a chromosome is </a:t>
            </a:r>
            <a:r>
              <a:rPr lang="en-US" altLang="en-US" sz="18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lost</a:t>
            </a:r>
          </a:p>
        </p:txBody>
      </p:sp>
      <p:pic>
        <p:nvPicPr>
          <p:cNvPr id="39941" name="Picture 5" descr="chromosomaldele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9"/>
          <a:stretch>
            <a:fillRect/>
          </a:stretch>
        </p:blipFill>
        <p:spPr bwMode="auto">
          <a:xfrm>
            <a:off x="425195" y="2729067"/>
            <a:ext cx="3211510" cy="185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inver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" b="50000"/>
          <a:stretch>
            <a:fillRect/>
          </a:stretch>
        </p:blipFill>
        <p:spPr bwMode="auto">
          <a:xfrm>
            <a:off x="4167150" y="1808638"/>
            <a:ext cx="3994285" cy="17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119787" y="3555353"/>
            <a:ext cx="4041648" cy="1117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 smtClean="0">
                <a:latin typeface="Comic Sans MS" panose="030F0702030302020204" pitchFamily="66" charset="0"/>
              </a:rPr>
              <a:t>Chromosome segment </a:t>
            </a:r>
            <a:r>
              <a:rPr lang="en-US" altLang="en-US" sz="1800" b="1" dirty="0" smtClean="0">
                <a:latin typeface="Comic Sans MS" panose="030F0702030302020204" pitchFamily="66" charset="0"/>
              </a:rPr>
              <a:t>breaks off</a:t>
            </a:r>
          </a:p>
          <a:p>
            <a:r>
              <a:rPr lang="en-US" altLang="en-US" sz="1800" dirty="0" smtClean="0">
                <a:latin typeface="Comic Sans MS" panose="030F0702030302020204" pitchFamily="66" charset="0"/>
              </a:rPr>
              <a:t>Segment flips around </a:t>
            </a:r>
            <a:r>
              <a:rPr lang="en-US" altLang="en-US" sz="1800" b="1" dirty="0" smtClean="0">
                <a:latin typeface="Comic Sans MS" panose="030F0702030302020204" pitchFamily="66" charset="0"/>
              </a:rPr>
              <a:t>backwards</a:t>
            </a:r>
          </a:p>
          <a:p>
            <a:r>
              <a:rPr lang="en-US" altLang="en-US" sz="1800" dirty="0" smtClean="0">
                <a:latin typeface="Comic Sans MS" panose="030F0702030302020204" pitchFamily="66" charset="0"/>
              </a:rPr>
              <a:t>Segment </a:t>
            </a:r>
            <a:r>
              <a:rPr lang="en-US" altLang="en-US" sz="1800" b="1" dirty="0" smtClean="0">
                <a:latin typeface="Comic Sans MS" panose="030F0702030302020204" pitchFamily="66" charset="0"/>
              </a:rPr>
              <a:t>reattaches</a:t>
            </a:r>
          </a:p>
          <a:p>
            <a:endParaRPr lang="en-US" altLang="en-US" sz="3600" dirty="0" smtClean="0">
              <a:latin typeface="Comic Sans MS" panose="030F0702030302020204" pitchFamily="66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119787" y="938645"/>
            <a:ext cx="274320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en-US" sz="4000" b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Inversion</a:t>
            </a:r>
            <a:endParaRPr lang="en-US" alt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043" y="2160893"/>
            <a:ext cx="3097978" cy="251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549574" y="1679630"/>
            <a:ext cx="3502151" cy="462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 smtClean="0">
                <a:latin typeface="Comic Sans MS" panose="030F0702030302020204" pitchFamily="66" charset="0"/>
              </a:rPr>
              <a:t>Occurs when a gene </a:t>
            </a:r>
            <a:r>
              <a:rPr lang="en-US" sz="1800" b="1" dirty="0" smtClean="0">
                <a:latin typeface="Comic Sans MS" panose="030F0702030302020204" pitchFamily="66" charset="0"/>
              </a:rPr>
              <a:t>sequence is repeated</a:t>
            </a:r>
            <a:endParaRPr lang="en-US" sz="1800" b="1" dirty="0">
              <a:latin typeface="Comic Sans MS" panose="030F0702030302020204" pitchFamily="66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57550" y="866316"/>
            <a:ext cx="327361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Duplication</a:t>
            </a:r>
            <a:endParaRPr lang="en-US" altLang="en-US" sz="4000" b="1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sz="3600">
                <a:ea typeface="ＭＳ Ｐゴシック" panose="020B0600070205080204" pitchFamily="34" charset="-128"/>
              </a:rPr>
              <a:t>CLASSIC PATHWAY OF COMPLEMENT ACTIVATION</a:t>
            </a:r>
          </a:p>
        </p:txBody>
      </p:sp>
      <p:sp>
        <p:nvSpPr>
          <p:cNvPr id="21507" name="Rectangle 5"/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fr-FR" altLang="ko-KR" smtClean="0">
                <a:ea typeface="ＭＳ Ｐゴシック" panose="020B0600070205080204" pitchFamily="34" charset="-128"/>
              </a:rPr>
              <a:t>C1 binds to Fc region of antibody part of Ab/Ag complex</a:t>
            </a:r>
          </a:p>
          <a:p>
            <a:pPr>
              <a:buFont typeface="Times New Roman" panose="02020603050405020304" pitchFamily="18" charset="0"/>
              <a:buNone/>
            </a:pPr>
            <a:endParaRPr lang="fr-FR" altLang="ko-KR" sz="2000">
              <a:ea typeface="ＭＳ Ｐゴシック" panose="020B0600070205080204" pitchFamily="34" charset="-128"/>
            </a:endParaRPr>
          </a:p>
          <a:p>
            <a:r>
              <a:rPr lang="fr-FR" altLang="ko-KR" smtClean="0">
                <a:ea typeface="ＭＳ Ｐゴシック" panose="020B0600070205080204" pitchFamily="34" charset="-128"/>
              </a:rPr>
              <a:t>C1 is complex of 3 proteins</a:t>
            </a:r>
          </a:p>
          <a:p>
            <a:pPr lvl="1"/>
            <a:r>
              <a:rPr lang="fr-FR" altLang="ko-KR" smtClean="0">
                <a:ea typeface="ＭＳ Ｐゴシック" panose="020B0600070205080204" pitchFamily="34" charset="-128"/>
              </a:rPr>
              <a:t>C1q is binding protein</a:t>
            </a:r>
          </a:p>
          <a:p>
            <a:pPr lvl="1"/>
            <a:r>
              <a:rPr lang="fr-FR" altLang="ko-KR" smtClean="0">
                <a:ea typeface="ＭＳ Ｐゴシック" panose="020B0600070205080204" pitchFamily="34" charset="-128"/>
              </a:rPr>
              <a:t>C1r and C1s are proteases</a:t>
            </a:r>
          </a:p>
          <a:p>
            <a:pPr lvl="1">
              <a:buFont typeface="Times New Roman" panose="02020603050405020304" pitchFamily="18" charset="0"/>
              <a:buNone/>
            </a:pPr>
            <a:endParaRPr lang="fr-FR" altLang="ko-KR" smtClean="0">
              <a:ea typeface="ＭＳ Ｐゴシック" panose="020B0600070205080204" pitchFamily="34" charset="-128"/>
            </a:endParaRPr>
          </a:p>
          <a:p>
            <a:r>
              <a:rPr lang="fr-FR" altLang="ko-KR" smtClean="0">
                <a:ea typeface="ＭＳ Ｐゴシック" panose="020B0600070205080204" pitchFamily="34" charset="-128"/>
              </a:rPr>
              <a:t>C1q binds to Fc region of antibody which activates</a:t>
            </a:r>
          </a:p>
          <a:p>
            <a:pPr>
              <a:buFont typeface="Times New Roman" panose="02020603050405020304" pitchFamily="18" charset="0"/>
              <a:buNone/>
            </a:pPr>
            <a:r>
              <a:rPr lang="fr-FR" altLang="ko-KR" smtClean="0">
                <a:ea typeface="ＭＳ Ｐゴシック" panose="020B0600070205080204" pitchFamily="34" charset="-128"/>
              </a:rPr>
              <a:t>      C1r which activates C1s</a:t>
            </a:r>
          </a:p>
          <a:p>
            <a:pPr>
              <a:buFont typeface="Times New Roman" panose="02020603050405020304" pitchFamily="18" charset="0"/>
              <a:buNone/>
            </a:pPr>
            <a:endParaRPr lang="fr-FR" altLang="ko-KR" smtClean="0">
              <a:ea typeface="ＭＳ Ｐゴシック" panose="020B0600070205080204" pitchFamily="34" charset="-128"/>
            </a:endParaRPr>
          </a:p>
          <a:p>
            <a:r>
              <a:rPr lang="fr-FR" altLang="ko-KR" smtClean="0">
                <a:ea typeface="ＭＳ Ｐゴシック" panose="020B0600070205080204" pitchFamily="34" charset="-128"/>
              </a:rPr>
              <a:t>Most efficient at activating complement</a:t>
            </a:r>
          </a:p>
          <a:p>
            <a:pPr lvl="1"/>
            <a:r>
              <a:rPr lang="fr-FR" altLang="ko-KR" smtClean="0">
                <a:ea typeface="ＭＳ Ｐゴシック" panose="020B0600070205080204" pitchFamily="34" charset="-128"/>
              </a:rPr>
              <a:t>IgM, IgG1 and IgG3</a:t>
            </a:r>
          </a:p>
        </p:txBody>
      </p:sp>
      <p:pic>
        <p:nvPicPr>
          <p:cNvPr id="21508" name="Picture 4" descr="figure 07-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09801"/>
            <a:ext cx="3602038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 descr="Structure of normal antibody. This diagram mentions the parts of... |  Download Scientific Diagr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6" y="4568826"/>
            <a:ext cx="2111375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7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331" y="186613"/>
            <a:ext cx="9144000" cy="6438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59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286000" y="381000"/>
            <a:ext cx="5943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Translocation</a:t>
            </a:r>
          </a:p>
        </p:txBody>
      </p:sp>
      <p:pic>
        <p:nvPicPr>
          <p:cNvPr id="4" name="Picture 2" descr="http://dwb.unl.edu/Teacher/NSF/C08/C08Links/library.thinkquest.org/18258/media/translocation.gi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68" y="1404851"/>
            <a:ext cx="4208463" cy="47577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06424" y="2647399"/>
            <a:ext cx="459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Comic Sans MS" panose="030F0702030302020204" pitchFamily="66" charset="0"/>
              </a:rPr>
              <a:t>Involves </a:t>
            </a:r>
            <a:r>
              <a:rPr lang="en-US" altLang="ko-KR" b="1" dirty="0">
                <a:latin typeface="Comic Sans MS" panose="030F0702030302020204" pitchFamily="66" charset="0"/>
              </a:rPr>
              <a:t>two chromosomes </a:t>
            </a:r>
            <a:r>
              <a:rPr lang="en-US" altLang="ko-KR" dirty="0">
                <a:latin typeface="Comic Sans MS" panose="030F0702030302020204" pitchFamily="66" charset="0"/>
              </a:rPr>
              <a:t>that aren’t homologous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latin typeface="Comic Sans MS" panose="030F0702030302020204" pitchFamily="66" charset="0"/>
              </a:rPr>
              <a:t>Part</a:t>
            </a:r>
            <a:r>
              <a:rPr lang="en-US" altLang="ko-KR" dirty="0">
                <a:latin typeface="Comic Sans MS" panose="030F0702030302020204" pitchFamily="66" charset="0"/>
              </a:rPr>
              <a:t> of one chromosome is </a:t>
            </a:r>
            <a:r>
              <a:rPr lang="en-US" altLang="ko-KR" b="1" dirty="0">
                <a:latin typeface="Comic Sans MS" panose="030F0702030302020204" pitchFamily="66" charset="0"/>
              </a:rPr>
              <a:t>transferred to another</a:t>
            </a:r>
            <a:r>
              <a:rPr lang="en-US" altLang="ko-KR" dirty="0">
                <a:latin typeface="Comic Sans MS" panose="030F0702030302020204" pitchFamily="66" charset="0"/>
              </a:rPr>
              <a:t> </a:t>
            </a:r>
            <a:r>
              <a:rPr lang="en-US" altLang="ko-KR" dirty="0" smtClean="0">
                <a:latin typeface="Comic Sans MS" panose="030F0702030302020204" pitchFamily="66" charset="0"/>
              </a:rPr>
              <a:t>chromosomes</a:t>
            </a:r>
            <a:endParaRPr lang="en-US" altLang="ko-K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8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465545" y="344992"/>
            <a:ext cx="54102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Nondisjunction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306" y="5137816"/>
            <a:ext cx="11336694" cy="141825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000" b="1" dirty="0">
                <a:solidFill>
                  <a:schemeClr val="tx1"/>
                </a:solidFill>
                <a:latin typeface="Comic Sans MS" panose="030F0702030302020204" pitchFamily="66" charset="0"/>
              </a:rPr>
              <a:t>Failure</a:t>
            </a:r>
            <a:r>
              <a:rPr lang="en-US" sz="3000" dirty="0">
                <a:solidFill>
                  <a:schemeClr val="tx1"/>
                </a:solidFill>
                <a:latin typeface="Comic Sans MS" panose="030F0702030302020204" pitchFamily="66" charset="0"/>
              </a:rPr>
              <a:t> of chromosomes </a:t>
            </a:r>
            <a:r>
              <a:rPr lang="en-US" sz="3000" b="1" dirty="0">
                <a:solidFill>
                  <a:schemeClr val="tx1"/>
                </a:solidFill>
                <a:latin typeface="Comic Sans MS" panose="030F0702030302020204" pitchFamily="66" charset="0"/>
              </a:rPr>
              <a:t>to separate</a:t>
            </a:r>
            <a:r>
              <a:rPr lang="en-US" sz="3000" dirty="0">
                <a:solidFill>
                  <a:schemeClr val="tx1"/>
                </a:solidFill>
                <a:latin typeface="Comic Sans MS" panose="030F0702030302020204" pitchFamily="66" charset="0"/>
              </a:rPr>
              <a:t> during meiosis</a:t>
            </a:r>
          </a:p>
          <a:p>
            <a:pPr eaLnBrk="1" hangingPunct="1">
              <a:defRPr/>
            </a:pPr>
            <a:r>
              <a:rPr lang="en-US" sz="3000" dirty="0">
                <a:solidFill>
                  <a:schemeClr val="tx1"/>
                </a:solidFill>
                <a:latin typeface="Comic Sans MS" panose="030F0702030302020204" pitchFamily="66" charset="0"/>
              </a:rPr>
              <a:t>Causes gamete to have </a:t>
            </a:r>
            <a:r>
              <a:rPr lang="en-US" sz="3000" b="1" dirty="0">
                <a:solidFill>
                  <a:schemeClr val="tx1"/>
                </a:solidFill>
                <a:latin typeface="Comic Sans MS" panose="030F0702030302020204" pitchFamily="66" charset="0"/>
              </a:rPr>
              <a:t>too many or too few chromosomes</a:t>
            </a:r>
          </a:p>
        </p:txBody>
      </p:sp>
      <p:pic>
        <p:nvPicPr>
          <p:cNvPr id="4" name="Picture 2" descr="http://www.uic.edu/classes/bios/bios100/lectf03am/nondisjunc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t="22857" r="442" b="22993"/>
          <a:stretch/>
        </p:blipFill>
        <p:spPr bwMode="auto">
          <a:xfrm>
            <a:off x="1698171" y="1303712"/>
            <a:ext cx="9004041" cy="371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0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3"/>
          <p:cNvSpPr>
            <a:spLocks noGrp="1"/>
          </p:cNvSpPr>
          <p:nvPr>
            <p:ph type="title"/>
          </p:nvPr>
        </p:nvSpPr>
        <p:spPr>
          <a:xfrm>
            <a:off x="2814735" y="2876939"/>
            <a:ext cx="5943600" cy="8382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Gene Mutations</a:t>
            </a:r>
          </a:p>
        </p:txBody>
      </p:sp>
    </p:spTree>
    <p:extLst>
      <p:ext uri="{BB962C8B-B14F-4D97-AF65-F5344CB8AC3E}">
        <p14:creationId xmlns:p14="http://schemas.microsoft.com/office/powerpoint/2010/main" val="1833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821817" y="179373"/>
            <a:ext cx="61722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Point Mutation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6102" y="5635689"/>
            <a:ext cx="8700797" cy="1066405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Change of a </a:t>
            </a:r>
            <a:r>
              <a:rPr lang="en-US" sz="3600" b="1" dirty="0">
                <a:solidFill>
                  <a:schemeClr val="tx1"/>
                </a:solidFill>
                <a:latin typeface="Comic Sans MS" panose="030F0702030302020204" pitchFamily="66" charset="0"/>
              </a:rPr>
              <a:t>single</a:t>
            </a: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 nucleotide</a:t>
            </a:r>
          </a:p>
          <a:p>
            <a:pPr eaLnBrk="1" hangingPunct="1">
              <a:defRPr/>
            </a:pP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Includes the deletion, insertion, or substitution of </a:t>
            </a:r>
            <a:r>
              <a:rPr lang="en-US" sz="3600" b="1" dirty="0">
                <a:solidFill>
                  <a:schemeClr val="tx1"/>
                </a:solidFill>
                <a:latin typeface="Comic Sans MS" panose="030F0702030302020204" pitchFamily="66" charset="0"/>
              </a:rPr>
              <a:t>ONE</a:t>
            </a:r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</a:rPr>
              <a:t> nucleotide in a gene</a:t>
            </a:r>
          </a:p>
        </p:txBody>
      </p:sp>
      <p:pic>
        <p:nvPicPr>
          <p:cNvPr id="1026" name="Picture 2" descr="How does mutation affect DNA replication? | Socrati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9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02" t="32856" r="9668" b="3657"/>
          <a:stretch/>
        </p:blipFill>
        <p:spPr bwMode="auto">
          <a:xfrm>
            <a:off x="2727691" y="1203228"/>
            <a:ext cx="6360452" cy="40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5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524000" y="549275"/>
            <a:ext cx="79248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Frame </a:t>
            </a:r>
            <a:r>
              <a:rPr lang="en-US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</a:t>
            </a:r>
            <a:r>
              <a:rPr lang="en-US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hift Mutation</a:t>
            </a:r>
          </a:p>
        </p:txBody>
      </p:sp>
      <p:pic>
        <p:nvPicPr>
          <p:cNvPr id="56324" name="Picture 5" descr="Image result for frameshift mutati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t="18266"/>
          <a:stretch/>
        </p:blipFill>
        <p:spPr bwMode="auto">
          <a:xfrm>
            <a:off x="1563624" y="1355725"/>
            <a:ext cx="8647176" cy="530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Genetic code table. Each three-letter sequence of mRNA nucleotides corresponds to a specific amino acid, or to a stop codon. UGA, UAA, and UAG are stop codons. AUG is the codon for methionine, and is also the start codon.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13" y="689955"/>
            <a:ext cx="2948064" cy="252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8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519" y="339033"/>
            <a:ext cx="7924800" cy="838200"/>
          </a:xfrm>
        </p:spPr>
        <p:txBody>
          <a:bodyPr/>
          <a:lstStyle/>
          <a:p>
            <a:pPr algn="ctr">
              <a:defRPr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Point Mutation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47108" name="Picture 2" descr="Image result for types of point mut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69" y="1445247"/>
            <a:ext cx="90678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2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336" y="2504821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46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4" descr="figure 07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312422"/>
            <a:ext cx="6944868" cy="618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ko-KR" sz="3600">
                <a:ea typeface="ＭＳ Ｐゴシック" panose="020B0600070205080204" pitchFamily="34" charset="-128"/>
              </a:rPr>
              <a:t>CLASSIC PATHWAY OF COMPLEMENT ACTIVATION</a:t>
            </a:r>
          </a:p>
        </p:txBody>
      </p:sp>
      <p:sp>
        <p:nvSpPr>
          <p:cNvPr id="2457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920496" y="1560449"/>
            <a:ext cx="9073896" cy="2135570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fr-FR" altLang="ko-KR" dirty="0" err="1" smtClean="0">
                <a:ea typeface="ＭＳ Ｐゴシック" panose="020B0600070205080204" pitchFamily="34" charset="-128"/>
              </a:rPr>
              <a:t>Activated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C1s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cleaves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C4 to</a:t>
            </a:r>
          </a:p>
          <a:p>
            <a:pPr lvl="1"/>
            <a:r>
              <a:rPr lang="fr-FR" altLang="ko-KR" dirty="0" smtClean="0">
                <a:ea typeface="ＭＳ Ｐゴシック" panose="020B0600070205080204" pitchFamily="34" charset="-128"/>
              </a:rPr>
              <a:t>C4a and C4b</a:t>
            </a:r>
          </a:p>
          <a:p>
            <a:r>
              <a:rPr lang="fr-FR" altLang="ko-KR" dirty="0" err="1" smtClean="0">
                <a:ea typeface="ＭＳ Ｐゴシック" panose="020B0600070205080204" pitchFamily="34" charset="-128"/>
              </a:rPr>
              <a:t>Activated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C1s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cleaves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C2 to</a:t>
            </a:r>
          </a:p>
          <a:p>
            <a:pPr lvl="1"/>
            <a:r>
              <a:rPr lang="fr-FR" altLang="ko-KR" dirty="0" smtClean="0">
                <a:ea typeface="ＭＳ Ｐゴシック" panose="020B0600070205080204" pitchFamily="34" charset="-128"/>
              </a:rPr>
              <a:t>C2a and C2b</a:t>
            </a:r>
          </a:p>
          <a:p>
            <a:r>
              <a:rPr lang="fr-FR" altLang="ko-KR" dirty="0" smtClean="0">
                <a:ea typeface="ＭＳ Ｐゴシック" panose="020B0600070205080204" pitchFamily="34" charset="-128"/>
              </a:rPr>
              <a:t>C4b and C2b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form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complex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covalently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bonded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to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pathogen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surface</a:t>
            </a:r>
          </a:p>
          <a:p>
            <a:r>
              <a:rPr lang="fr-FR" altLang="ko-KR" dirty="0" smtClean="0">
                <a:ea typeface="ＭＳ Ｐゴシック" panose="020B0600070205080204" pitchFamily="34" charset="-128"/>
              </a:rPr>
              <a:t>C4b/C2b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complex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(C3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convertase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) </a:t>
            </a:r>
            <a:r>
              <a:rPr lang="fr-FR" altLang="ko-KR" dirty="0" err="1" smtClean="0">
                <a:ea typeface="ＭＳ Ｐゴシック" panose="020B0600070205080204" pitchFamily="34" charset="-128"/>
              </a:rPr>
              <a:t>cleaves</a:t>
            </a:r>
            <a:r>
              <a:rPr lang="fr-FR" altLang="ko-KR" dirty="0" smtClean="0">
                <a:ea typeface="ＭＳ Ｐゴシック" panose="020B0600070205080204" pitchFamily="34" charset="-128"/>
              </a:rPr>
              <a:t> C3 to</a:t>
            </a:r>
          </a:p>
          <a:p>
            <a:pPr lvl="1"/>
            <a:r>
              <a:rPr lang="fr-FR" altLang="ko-KR" dirty="0" smtClean="0">
                <a:ea typeface="ＭＳ Ｐゴシック" panose="020B0600070205080204" pitchFamily="34" charset="-128"/>
              </a:rPr>
              <a:t>C3a and C3b</a:t>
            </a:r>
          </a:p>
        </p:txBody>
      </p:sp>
      <p:pic>
        <p:nvPicPr>
          <p:cNvPr id="4" name="Picture 4" descr="figure 07-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3586291"/>
            <a:ext cx="9144000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4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omic Sans MS"/>
        <a:ea typeface="ヒラギノ角ゴ Pro W3"/>
        <a:cs typeface="Arial"/>
      </a:majorFont>
      <a:minorFont>
        <a:latin typeface="Comic Sans MS"/>
        <a:ea typeface="ヒラギノ角ゴ Pro W3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5066</TotalTime>
  <Words>1405</Words>
  <Application>Microsoft Office PowerPoint</Application>
  <PresentationFormat>와이드스크린</PresentationFormat>
  <Paragraphs>318</Paragraphs>
  <Slides>77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7" baseType="lpstr">
      <vt:lpstr>ＭＳ Ｐゴシック</vt:lpstr>
      <vt:lpstr>ヒラギノ角ゴ Pro W3</vt:lpstr>
      <vt:lpstr>굴림</vt:lpstr>
      <vt:lpstr>맑은 고딕</vt:lpstr>
      <vt:lpstr>Arial</vt:lpstr>
      <vt:lpstr>Calibri</vt:lpstr>
      <vt:lpstr>Comic Sans MS</vt:lpstr>
      <vt:lpstr>Times New Roman</vt:lpstr>
      <vt:lpstr>Wingdings</vt:lpstr>
      <vt:lpstr>Office 테마</vt:lpstr>
      <vt:lpstr>Review on Molecular Biology-1</vt:lpstr>
      <vt:lpstr>Learning Objectives</vt:lpstr>
      <vt:lpstr>Immune System</vt:lpstr>
      <vt:lpstr>Immunity</vt:lpstr>
      <vt:lpstr>THE INNATE IMMUNE SYSTEM</vt:lpstr>
      <vt:lpstr>PowerPoint 프레젠테이션</vt:lpstr>
      <vt:lpstr>CLASSIC PATHWAY OF COMPLEMENT ACTIVATION</vt:lpstr>
      <vt:lpstr>PowerPoint 프레젠테이션</vt:lpstr>
      <vt:lpstr>CLASSIC PATHWAY OF COMPLEMENT ACTIVATION</vt:lpstr>
      <vt:lpstr>ANTIBODY AND COMPLEMENT ENHANCE PHAGOCYTOSIS</vt:lpstr>
      <vt:lpstr>ACTIVATION OF MACROPHAGES</vt:lpstr>
      <vt:lpstr>BIOLOGICAL ACTIVITY OF IL-1, IL-6 AND TNF-ALPHA</vt:lpstr>
      <vt:lpstr>DEFENSINS</vt:lpstr>
      <vt:lpstr>THE INNATE RESPONSE TO VIRAL PATHOGENS BY DEFENSIS </vt:lpstr>
      <vt:lpstr>NATURAL KILLER (NK) CELLS</vt:lpstr>
      <vt:lpstr>NATURAL KILLER (NK) CELLS</vt:lpstr>
      <vt:lpstr>PowerPoint 프레젠테이션</vt:lpstr>
      <vt:lpstr>Source of B &amp; T cells</vt:lpstr>
      <vt:lpstr>The Nature of Antibodies</vt:lpstr>
      <vt:lpstr>Types of Antibodies</vt:lpstr>
      <vt:lpstr>Dual Nature of Adaptive Immunity</vt:lpstr>
      <vt:lpstr>Activation of B Cells (T-dependent Antigen)</vt:lpstr>
      <vt:lpstr>Activation of B Cells (T-independent Antigen)</vt:lpstr>
      <vt:lpstr>Clonal Selection</vt:lpstr>
      <vt:lpstr>The Results of Ag-Ab Binding</vt:lpstr>
      <vt:lpstr>T Cells and Cellular Immunity</vt:lpstr>
      <vt:lpstr>T Cell Activation</vt:lpstr>
      <vt:lpstr>T Cytotoxic Cells</vt:lpstr>
      <vt:lpstr>T Cytotoxic Cells</vt:lpstr>
      <vt:lpstr>Antibody-dependent cell-mediated cytotoxicity (ADCC)</vt:lpstr>
      <vt:lpstr>Immunological Memory</vt:lpstr>
      <vt:lpstr>Types of Adaptive Immunity</vt:lpstr>
      <vt:lpstr>Adaptive Immune System (in a nutshell)</vt:lpstr>
      <vt:lpstr>Enzymes</vt:lpstr>
      <vt:lpstr>Properties of Enzymes</vt:lpstr>
      <vt:lpstr>Properties of Enzymes</vt:lpstr>
      <vt:lpstr>Enzymatic Reaction</vt:lpstr>
      <vt:lpstr>Lock &amp; Key Model VS Induced Fit Model</vt:lpstr>
      <vt:lpstr>Enzyme Mechanism</vt:lpstr>
      <vt:lpstr>Factors Affecting Enzymatic Activity</vt:lpstr>
      <vt:lpstr>Temperature</vt:lpstr>
      <vt:lpstr>pH</vt:lpstr>
      <vt:lpstr>Enzyme &amp; Substrate Concentration</vt:lpstr>
      <vt:lpstr>Enzyme Inhibition</vt:lpstr>
      <vt:lpstr>Reversible Inhibition</vt:lpstr>
      <vt:lpstr>Irreversible Inhibition</vt:lpstr>
      <vt:lpstr>Nucleic Acid</vt:lpstr>
      <vt:lpstr>Nucleotide Bases</vt:lpstr>
      <vt:lpstr>DNA Replication</vt:lpstr>
      <vt:lpstr>Key Machineries for Replication</vt:lpstr>
      <vt:lpstr>DNA Replication</vt:lpstr>
      <vt:lpstr>Leading &amp; Lagging Strand</vt:lpstr>
      <vt:lpstr>Okazaki Fragment</vt:lpstr>
      <vt:lpstr>PowerPoint 프레젠테이션</vt:lpstr>
      <vt:lpstr>Transcription Unit</vt:lpstr>
      <vt:lpstr>Different Stages of Transcription</vt:lpstr>
      <vt:lpstr>Translation</vt:lpstr>
      <vt:lpstr>Ribosome &amp; tRNA</vt:lpstr>
      <vt:lpstr>Codon</vt:lpstr>
      <vt:lpstr>Translation</vt:lpstr>
      <vt:lpstr>Start &amp; End of translation</vt:lpstr>
      <vt:lpstr>Reading Frame</vt:lpstr>
      <vt:lpstr>PowerPoint 프레젠테이션</vt:lpstr>
      <vt:lpstr>PowerPoint 프레젠테이션</vt:lpstr>
      <vt:lpstr>Lac Operon Model</vt:lpstr>
      <vt:lpstr>PowerPoint 프레젠테이션</vt:lpstr>
      <vt:lpstr>Types of Mutations</vt:lpstr>
      <vt:lpstr>Chromosome Mutations</vt:lpstr>
      <vt:lpstr>Deletion</vt:lpstr>
      <vt:lpstr>PowerPoint 프레젠테이션</vt:lpstr>
      <vt:lpstr>Translocation</vt:lpstr>
      <vt:lpstr>Nondisjunction</vt:lpstr>
      <vt:lpstr>Gene Mutations</vt:lpstr>
      <vt:lpstr>Point Mutation</vt:lpstr>
      <vt:lpstr>Frame Shift Mutation</vt:lpstr>
      <vt:lpstr>Point Mutation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61</cp:revision>
  <dcterms:created xsi:type="dcterms:W3CDTF">2020-06-16T09:22:40Z</dcterms:created>
  <dcterms:modified xsi:type="dcterms:W3CDTF">2020-09-02T05:32:27Z</dcterms:modified>
</cp:coreProperties>
</file>